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2"/>
  </p:notesMasterIdLst>
  <p:sldIdLst>
    <p:sldId id="308" r:id="rId2"/>
    <p:sldId id="3486" r:id="rId3"/>
    <p:sldId id="587" r:id="rId4"/>
    <p:sldId id="2134803513" r:id="rId5"/>
    <p:sldId id="936" r:id="rId6"/>
    <p:sldId id="2134803512" r:id="rId7"/>
    <p:sldId id="2134803524" r:id="rId8"/>
    <p:sldId id="954" r:id="rId9"/>
    <p:sldId id="959" r:id="rId10"/>
    <p:sldId id="2134803525" r:id="rId11"/>
    <p:sldId id="2134803522" r:id="rId12"/>
    <p:sldId id="2134803523" r:id="rId13"/>
    <p:sldId id="2134803514" r:id="rId14"/>
    <p:sldId id="2134803521" r:id="rId15"/>
    <p:sldId id="2134803519" r:id="rId16"/>
    <p:sldId id="2134803520" r:id="rId17"/>
    <p:sldId id="963" r:id="rId18"/>
    <p:sldId id="275" r:id="rId19"/>
    <p:sldId id="477" r:id="rId20"/>
    <p:sldId id="478" r:id="rId21"/>
    <p:sldId id="960" r:id="rId22"/>
    <p:sldId id="279" r:id="rId23"/>
    <p:sldId id="284" r:id="rId24"/>
    <p:sldId id="482" r:id="rId25"/>
    <p:sldId id="501" r:id="rId26"/>
    <p:sldId id="495" r:id="rId27"/>
    <p:sldId id="941" r:id="rId28"/>
    <p:sldId id="962" r:id="rId29"/>
    <p:sldId id="951" r:id="rId30"/>
    <p:sldId id="942" r:id="rId31"/>
  </p:sldIdLst>
  <p:sldSz cx="9144000" cy="5143500" type="screen16x9"/>
  <p:notesSz cx="6858000" cy="9144000"/>
  <p:custDataLst>
    <p:tags r:id="rId3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B00"/>
    <a:srgbClr val="FFE285"/>
    <a:srgbClr val="8B916F"/>
    <a:srgbClr val="4E4B48"/>
    <a:srgbClr val="F93B18"/>
    <a:srgbClr val="9B62C3"/>
    <a:srgbClr val="8525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95" autoAdjust="0"/>
    <p:restoredTop sz="94634" autoAdjust="0"/>
  </p:normalViewPr>
  <p:slideViewPr>
    <p:cSldViewPr snapToGrid="0">
      <p:cViewPr varScale="1">
        <p:scale>
          <a:sx n="107" d="100"/>
          <a:sy n="107" d="100"/>
        </p:scale>
        <p:origin x="624"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500" b="1" i="0" u="none" strike="noStrike" kern="1200" baseline="0">
                <a:solidFill>
                  <a:schemeClr val="tx1"/>
                </a:solidFill>
                <a:latin typeface="Vattenfall Hall" panose="00000500000000000000" pitchFamily="2" charset="0"/>
                <a:ea typeface="+mn-ea"/>
                <a:cs typeface="+mn-cs"/>
              </a:defRPr>
            </a:pPr>
            <a:r>
              <a:rPr lang="sv-SE" sz="1500" dirty="0">
                <a:solidFill>
                  <a:schemeClr val="tx1"/>
                </a:solidFill>
                <a:latin typeface="Vattenfall Hall" panose="00000500000000000000" pitchFamily="2" charset="0"/>
              </a:rPr>
              <a:t>Bränslemix 2022</a:t>
            </a:r>
          </a:p>
        </c:rich>
      </c:tx>
      <c:layout>
        <c:manualLayout>
          <c:xMode val="edge"/>
          <c:yMode val="edge"/>
          <c:x val="0.26840508670633678"/>
          <c:y val="2.6725589225589225E-2"/>
        </c:manualLayout>
      </c:layout>
      <c:overlay val="0"/>
      <c:spPr>
        <a:noFill/>
        <a:ln>
          <a:noFill/>
        </a:ln>
        <a:effectLst/>
      </c:spPr>
      <c:txPr>
        <a:bodyPr rot="0" spcFirstLastPara="1" vertOverflow="ellipsis" vert="horz" wrap="square" anchor="ctr" anchorCtr="1"/>
        <a:lstStyle/>
        <a:p>
          <a:pPr>
            <a:defRPr sz="1500" b="1" i="0" u="none" strike="noStrike" kern="1200" baseline="0">
              <a:solidFill>
                <a:schemeClr val="tx1"/>
              </a:solidFill>
              <a:latin typeface="Vattenfall Hall" panose="00000500000000000000" pitchFamily="2" charset="0"/>
              <a:ea typeface="+mn-ea"/>
              <a:cs typeface="+mn-cs"/>
            </a:defRPr>
          </a:pPr>
          <a:endParaRPr lang="sv-SE"/>
        </a:p>
      </c:txPr>
    </c:title>
    <c:autoTitleDeleted val="0"/>
    <c:plotArea>
      <c:layout>
        <c:manualLayout>
          <c:layoutTarget val="inner"/>
          <c:xMode val="edge"/>
          <c:yMode val="edge"/>
          <c:x val="0.24966466909753651"/>
          <c:y val="0.15505866243132355"/>
          <c:w val="0.57124274058850122"/>
          <c:h val="0.70732254145477846"/>
        </c:manualLayout>
      </c:layout>
      <c:pieChart>
        <c:varyColors val="1"/>
        <c:ser>
          <c:idx val="0"/>
          <c:order val="0"/>
          <c:tx>
            <c:v>Fördelning värmeproduktion</c:v>
          </c:tx>
          <c:dPt>
            <c:idx val="0"/>
            <c:bubble3D val="0"/>
            <c:spPr>
              <a:gradFill rotWithShape="1">
                <a:gsLst>
                  <a:gs pos="0">
                    <a:schemeClr val="accent4">
                      <a:shade val="76000"/>
                      <a:satMod val="103000"/>
                      <a:lumMod val="102000"/>
                      <a:tint val="94000"/>
                    </a:schemeClr>
                  </a:gs>
                  <a:gs pos="50000">
                    <a:schemeClr val="accent4">
                      <a:shade val="76000"/>
                      <a:satMod val="110000"/>
                      <a:lumMod val="100000"/>
                      <a:shade val="100000"/>
                    </a:schemeClr>
                  </a:gs>
                  <a:gs pos="100000">
                    <a:schemeClr val="accent4">
                      <a:shade val="76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147-49F8-ABCA-FB32F363610F}"/>
              </c:ext>
            </c:extLst>
          </c:dPt>
          <c:dPt>
            <c:idx val="1"/>
            <c:bubble3D val="0"/>
            <c:spPr>
              <a:gradFill rotWithShape="1">
                <a:gsLst>
                  <a:gs pos="0">
                    <a:schemeClr val="accent4">
                      <a:tint val="77000"/>
                      <a:satMod val="103000"/>
                      <a:lumMod val="102000"/>
                      <a:tint val="94000"/>
                    </a:schemeClr>
                  </a:gs>
                  <a:gs pos="50000">
                    <a:schemeClr val="accent4">
                      <a:tint val="77000"/>
                      <a:satMod val="110000"/>
                      <a:lumMod val="100000"/>
                      <a:shade val="100000"/>
                    </a:schemeClr>
                  </a:gs>
                  <a:gs pos="100000">
                    <a:schemeClr val="accent4">
                      <a:tint val="77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147-49F8-ABCA-FB32F363610F}"/>
              </c:ext>
            </c:extLst>
          </c:dPt>
          <c:dPt>
            <c:idx val="2"/>
            <c:bubble3D val="0"/>
            <c:spPr>
              <a:gradFill rotWithShape="1">
                <a:gsLst>
                  <a:gs pos="0">
                    <a:schemeClr val="accent4">
                      <a:tint val="30000"/>
                      <a:satMod val="103000"/>
                      <a:lumMod val="102000"/>
                      <a:tint val="94000"/>
                    </a:schemeClr>
                  </a:gs>
                  <a:gs pos="50000">
                    <a:schemeClr val="accent4">
                      <a:tint val="30000"/>
                      <a:satMod val="110000"/>
                      <a:lumMod val="100000"/>
                      <a:shade val="100000"/>
                    </a:schemeClr>
                  </a:gs>
                  <a:gs pos="100000">
                    <a:schemeClr val="accent4">
                      <a:tint val="3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147-49F8-ABCA-FB32F363610F}"/>
              </c:ext>
            </c:extLst>
          </c:dPt>
          <c:dLbls>
            <c:dLbl>
              <c:idx val="0"/>
              <c:layout>
                <c:manualLayout>
                  <c:x val="-0.23825505413856093"/>
                  <c:y val="-6.540079848085488E-2"/>
                </c:manualLayout>
              </c:layout>
              <c:tx>
                <c:rich>
                  <a:bodyPr/>
                  <a:lstStyle/>
                  <a:p>
                    <a:r>
                      <a:rPr lang="en-US"/>
                      <a:t>Återvunnen energi 62 %</a:t>
                    </a:r>
                  </a:p>
                </c:rich>
              </c:tx>
              <c:dLblPos val="bestFit"/>
              <c:showLegendKey val="0"/>
              <c:showVal val="1"/>
              <c:showCatName val="0"/>
              <c:showSerName val="0"/>
              <c:showPercent val="0"/>
              <c:showBubbleSize val="0"/>
              <c:extLst>
                <c:ext xmlns:c15="http://schemas.microsoft.com/office/drawing/2012/chart" uri="{CE6537A1-D6FC-4f65-9D91-7224C49458BB}">
                  <c15:layout>
                    <c:manualLayout>
                      <c:w val="0.22705750451103562"/>
                      <c:h val="0.18038126686097861"/>
                    </c:manualLayout>
                  </c15:layout>
                  <c15:showDataLabelsRange val="0"/>
                </c:ext>
                <c:ext xmlns:c16="http://schemas.microsoft.com/office/drawing/2014/chart" uri="{C3380CC4-5D6E-409C-BE32-E72D297353CC}">
                  <c16:uniqueId val="{00000001-B147-49F8-ABCA-FB32F363610F}"/>
                </c:ext>
              </c:extLst>
            </c:dLbl>
            <c:dLbl>
              <c:idx val="1"/>
              <c:tx>
                <c:rich>
                  <a:bodyPr/>
                  <a:lstStyle/>
                  <a:p>
                    <a:r>
                      <a:rPr lang="en-US"/>
                      <a:t>Förnybart </a:t>
                    </a:r>
                  </a:p>
                  <a:p>
                    <a:r>
                      <a:rPr lang="en-US"/>
                      <a:t>38 %</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B147-49F8-ABCA-FB32F363610F}"/>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Vattenfall Hall" panose="00000500000000000000" pitchFamily="2" charset="0"/>
                    <a:ea typeface="+mn-ea"/>
                    <a:cs typeface="+mn-cs"/>
                  </a:defRPr>
                </a:pPr>
                <a:endParaRPr lang="sv-S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(Beräkningsunderlag!$A$3,Beräkningsunderlag!$A$11)</c:f>
              <c:strCache>
                <c:ptCount val="2"/>
                <c:pt idx="0">
                  <c:v>Återvunnen energi</c:v>
                </c:pt>
                <c:pt idx="1">
                  <c:v>Förnybart</c:v>
                </c:pt>
              </c:strCache>
              <c:extLst/>
            </c:strRef>
          </c:cat>
          <c:val>
            <c:numRef>
              <c:f>(Beräkningsunderlag!$C$3,Beräkningsunderlag!$C$11)</c:f>
              <c:numCache>
                <c:formatCode>0.00%</c:formatCode>
                <c:ptCount val="2"/>
                <c:pt idx="0">
                  <c:v>0.6205550132478036</c:v>
                </c:pt>
                <c:pt idx="1">
                  <c:v>0.37944498675219629</c:v>
                </c:pt>
              </c:numCache>
              <c:extLst/>
            </c:numRef>
          </c:val>
          <c:extLst>
            <c:ext xmlns:c16="http://schemas.microsoft.com/office/drawing/2014/chart" uri="{C3380CC4-5D6E-409C-BE32-E72D297353CC}">
              <c16:uniqueId val="{00000006-B147-49F8-ABCA-FB32F363610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24966466909753651"/>
          <c:y val="0.15505866243132355"/>
          <c:w val="0.57124274058850122"/>
          <c:h val="0.70732254145477846"/>
        </c:manualLayout>
      </c:layout>
      <c:pieChart>
        <c:varyColors val="1"/>
        <c:ser>
          <c:idx val="0"/>
          <c:order val="0"/>
          <c:dPt>
            <c:idx val="0"/>
            <c:bubble3D val="0"/>
            <c:spPr>
              <a:solidFill>
                <a:schemeClr val="accent4"/>
              </a:solidFill>
              <a:ln>
                <a:noFill/>
              </a:ln>
              <a:effectLst/>
            </c:spPr>
            <c:extLst>
              <c:ext xmlns:c16="http://schemas.microsoft.com/office/drawing/2014/chart" uri="{C3380CC4-5D6E-409C-BE32-E72D297353CC}">
                <c16:uniqueId val="{00000001-17DA-4028-88A1-0D9707041D17}"/>
              </c:ext>
            </c:extLst>
          </c:dPt>
          <c:dPt>
            <c:idx val="1"/>
            <c:bubble3D val="0"/>
            <c:spPr>
              <a:solidFill>
                <a:schemeClr val="accent4"/>
              </a:solidFill>
              <a:ln>
                <a:noFill/>
              </a:ln>
              <a:effectLst/>
            </c:spPr>
            <c:extLst>
              <c:ext xmlns:c16="http://schemas.microsoft.com/office/drawing/2014/chart" uri="{C3380CC4-5D6E-409C-BE32-E72D297353CC}">
                <c16:uniqueId val="{00000003-17DA-4028-88A1-0D9707041D17}"/>
              </c:ext>
            </c:extLst>
          </c:dPt>
          <c:dLbls>
            <c:dLbl>
              <c:idx val="0"/>
              <c:layout>
                <c:manualLayout>
                  <c:x val="-9.4808675375195701E-4"/>
                  <c:y val="-0.47123810962579621"/>
                </c:manualLayout>
              </c:layout>
              <c:tx>
                <c:rich>
                  <a:bodyPr/>
                  <a:lstStyle/>
                  <a:p>
                    <a:r>
                      <a:rPr lang="en-US" noProof="0" dirty="0"/>
                      <a:t>Förnybart</a:t>
                    </a:r>
                  </a:p>
                  <a:p>
                    <a:r>
                      <a:rPr lang="en-US" noProof="0" dirty="0"/>
                      <a:t>100 %</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7DA-4028-88A1-0D9707041D17}"/>
                </c:ext>
              </c:extLst>
            </c:dLbl>
            <c:spPr>
              <a:noFill/>
              <a:ln>
                <a:noFill/>
              </a:ln>
              <a:effectLst/>
            </c:spPr>
            <c:txPr>
              <a:bodyPr rot="0" spcFirstLastPara="1" vertOverflow="ellipsis" vert="horz" wrap="square" lIns="38100" tIns="19050" rIns="38100" bIns="19050" anchor="ctr" anchorCtr="1">
                <a:spAutoFit/>
              </a:bodyPr>
              <a:lstStyle/>
              <a:p>
                <a:pPr>
                  <a:defRPr lang="sv-SE" sz="800" b="0" i="0" u="none" strike="noStrike" kern="1200" baseline="0" noProof="0">
                    <a:solidFill>
                      <a:schemeClr val="bg1"/>
                    </a:solidFill>
                    <a:latin typeface="Vattenfall Hall" panose="00000500000000000000" pitchFamily="2" charset="0"/>
                    <a:ea typeface="+mn-ea"/>
                    <a:cs typeface="Arial" panose="020B0604020202020204" pitchFamily="34" charset="0"/>
                  </a:defRPr>
                </a:pPr>
                <a:endParaRPr lang="sv-SE"/>
              </a:p>
            </c:txPr>
            <c:dLblPos val="bestFit"/>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Beräkningsunderlag!$A$11</c:f>
              <c:strCache>
                <c:ptCount val="1"/>
                <c:pt idx="0">
                  <c:v>Förnybart</c:v>
                </c:pt>
              </c:strCache>
              <c:extLst/>
            </c:strRef>
          </c:cat>
          <c:val>
            <c:numRef>
              <c:f>Beräkningsunderlag!$C$11</c:f>
              <c:numCache>
                <c:formatCode>0.00%</c:formatCode>
                <c:ptCount val="1"/>
                <c:pt idx="0">
                  <c:v>1</c:v>
                </c:pt>
              </c:numCache>
              <c:extLst/>
            </c:numRef>
          </c:val>
          <c:extLst>
            <c:ext xmlns:c15="http://schemas.microsoft.com/office/drawing/2012/chart" uri="{02D57815-91ED-43cb-92C2-25804820EDAC}">
              <c15:filteredSeriesTitle>
                <c15:tx>
                  <c:v>Fördelning värmeproduktion</c:v>
                </c15:tx>
              </c15:filteredSeriesTitle>
            </c:ext>
            <c:ext xmlns:c16="http://schemas.microsoft.com/office/drawing/2014/chart" uri="{C3380CC4-5D6E-409C-BE32-E72D297353CC}">
              <c16:uniqueId val="{00000004-17DA-4028-88A1-0D9707041D17}"/>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600"/>
      </a:pPr>
      <a:endParaRPr lang="sv-SE"/>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24966466909753651"/>
          <c:y val="0.15505866243132355"/>
          <c:w val="0.57124274058850122"/>
          <c:h val="0.70732254145477846"/>
        </c:manualLayout>
      </c:layout>
      <c:pieChart>
        <c:varyColors val="1"/>
        <c:ser>
          <c:idx val="0"/>
          <c:order val="0"/>
          <c:tx>
            <c:v>Fördelning värmeproduktion</c:v>
          </c:tx>
          <c:dPt>
            <c:idx val="0"/>
            <c:bubble3D val="0"/>
            <c:spPr>
              <a:solidFill>
                <a:schemeClr val="accent4">
                  <a:tint val="77000"/>
                </a:schemeClr>
              </a:solidFill>
              <a:ln>
                <a:noFill/>
              </a:ln>
              <a:effectLst/>
            </c:spPr>
            <c:extLst>
              <c:ext xmlns:c16="http://schemas.microsoft.com/office/drawing/2014/chart" uri="{C3380CC4-5D6E-409C-BE32-E72D297353CC}">
                <c16:uniqueId val="{00000001-2641-4A08-82E6-A243187FA94F}"/>
              </c:ext>
            </c:extLst>
          </c:dPt>
          <c:dPt>
            <c:idx val="1"/>
            <c:bubble3D val="0"/>
            <c:spPr>
              <a:solidFill>
                <a:schemeClr val="accent4">
                  <a:shade val="76000"/>
                </a:schemeClr>
              </a:solidFill>
              <a:ln>
                <a:noFill/>
              </a:ln>
              <a:effectLst/>
            </c:spPr>
            <c:extLst>
              <c:ext xmlns:c16="http://schemas.microsoft.com/office/drawing/2014/chart" uri="{C3380CC4-5D6E-409C-BE32-E72D297353CC}">
                <c16:uniqueId val="{00000003-2641-4A08-82E6-A243187FA94F}"/>
              </c:ext>
            </c:extLst>
          </c:dPt>
          <c:dPt>
            <c:idx val="2"/>
            <c:bubble3D val="0"/>
            <c:spPr>
              <a:solidFill>
                <a:schemeClr val="accent4">
                  <a:shade val="76000"/>
                </a:schemeClr>
              </a:solidFill>
              <a:ln>
                <a:noFill/>
              </a:ln>
              <a:effectLst/>
            </c:spPr>
            <c:extLst>
              <c:ext xmlns:c16="http://schemas.microsoft.com/office/drawing/2014/chart" uri="{C3380CC4-5D6E-409C-BE32-E72D297353CC}">
                <c16:uniqueId val="{00000005-2641-4A08-82E6-A243187FA94F}"/>
              </c:ext>
            </c:extLst>
          </c:dPt>
          <c:dLbls>
            <c:dLbl>
              <c:idx val="0"/>
              <c:layout>
                <c:manualLayout>
                  <c:x val="-0.2076083326451971"/>
                  <c:y val="0.26842241349256457"/>
                </c:manualLayout>
              </c:layout>
              <c:tx>
                <c:rich>
                  <a:bodyPr rot="0" spcFirstLastPara="1" vertOverflow="ellipsis" vert="horz" wrap="square" lIns="38100" tIns="19050" rIns="38100" bIns="19050" anchor="ctr" anchorCtr="1">
                    <a:spAutoFit/>
                  </a:bodyPr>
                  <a:lstStyle/>
                  <a:p>
                    <a:pPr>
                      <a:defRPr lang="sv-SE" sz="800" b="0" i="0" u="none" strike="noStrike" kern="1200" baseline="0" noProof="0">
                        <a:solidFill>
                          <a:schemeClr val="bg1"/>
                        </a:solidFill>
                        <a:latin typeface="Vattenfall Hall" panose="00000500000000000000" pitchFamily="2" charset="0"/>
                        <a:ea typeface="+mn-ea"/>
                        <a:cs typeface="Arial" panose="020B0604020202020204" pitchFamily="34" charset="0"/>
                      </a:defRPr>
                    </a:pPr>
                    <a:r>
                      <a:rPr lang="en-US" sz="800" noProof="0" dirty="0">
                        <a:solidFill>
                          <a:schemeClr val="bg1"/>
                        </a:solidFill>
                        <a:latin typeface="Vattenfall Hall" panose="00000500000000000000" pitchFamily="2" charset="0"/>
                      </a:rPr>
                      <a:t> Återvunnen energi 25 %</a:t>
                    </a:r>
                  </a:p>
                </c:rich>
              </c:tx>
              <c:spPr>
                <a:noFill/>
                <a:ln>
                  <a:noFill/>
                </a:ln>
                <a:effectLst/>
              </c:spPr>
              <c:txPr>
                <a:bodyPr rot="0" spcFirstLastPara="1" vertOverflow="ellipsis" vert="horz" wrap="square" lIns="38100" tIns="19050" rIns="38100" bIns="19050" anchor="ctr" anchorCtr="1">
                  <a:spAutoFit/>
                </a:bodyPr>
                <a:lstStyle/>
                <a:p>
                  <a:pPr>
                    <a:defRPr lang="sv-SE" sz="800" b="0" i="0" u="none" strike="noStrike" kern="1200" baseline="0" noProof="0">
                      <a:solidFill>
                        <a:schemeClr val="bg1"/>
                      </a:solidFill>
                      <a:latin typeface="Vattenfall Hall" panose="00000500000000000000" pitchFamily="2" charset="0"/>
                      <a:ea typeface="+mn-ea"/>
                      <a:cs typeface="Arial" panose="020B0604020202020204" pitchFamily="34" charset="0"/>
                    </a:defRPr>
                  </a:pPr>
                  <a:endParaRPr lang="sv-SE"/>
                </a:p>
              </c:txPr>
              <c:dLblPos val="bestFit"/>
              <c:showLegendKey val="0"/>
              <c:showVal val="1"/>
              <c:showCatName val="0"/>
              <c:showSerName val="0"/>
              <c:showPercent val="0"/>
              <c:showBubbleSize val="0"/>
              <c:extLst>
                <c:ext xmlns:c15="http://schemas.microsoft.com/office/drawing/2012/chart" uri="{CE6537A1-D6FC-4f65-9D91-7224C49458BB}">
                  <c15:layout>
                    <c:manualLayout>
                      <c:w val="0.25209725622790424"/>
                      <c:h val="0.31735952669628686"/>
                    </c:manualLayout>
                  </c15:layout>
                  <c15:showDataLabelsRange val="0"/>
                </c:ext>
                <c:ext xmlns:c16="http://schemas.microsoft.com/office/drawing/2014/chart" uri="{C3380CC4-5D6E-409C-BE32-E72D297353CC}">
                  <c16:uniqueId val="{00000001-2641-4A08-82E6-A243187FA94F}"/>
                </c:ext>
              </c:extLst>
            </c:dLbl>
            <c:dLbl>
              <c:idx val="1"/>
              <c:tx>
                <c:rich>
                  <a:bodyPr rot="0" spcFirstLastPara="1" vertOverflow="ellipsis" vert="horz" wrap="square" lIns="38100" tIns="19050" rIns="38100" bIns="19050" anchor="ctr" anchorCtr="1">
                    <a:noAutofit/>
                  </a:bodyPr>
                  <a:lstStyle/>
                  <a:p>
                    <a:pPr>
                      <a:defRPr lang="sv-SE" sz="800" b="0" i="0" u="none" strike="noStrike" kern="1200" baseline="0" noProof="0">
                        <a:solidFill>
                          <a:schemeClr val="bg1"/>
                        </a:solidFill>
                        <a:latin typeface="Vattenfall Hall" panose="00000500000000000000" pitchFamily="2" charset="0"/>
                        <a:ea typeface="+mn-ea"/>
                        <a:cs typeface="Arial" panose="020B0604020202020204" pitchFamily="34" charset="0"/>
                      </a:defRPr>
                    </a:pPr>
                    <a:r>
                      <a:rPr lang="en-US" sz="800" b="0" noProof="0">
                        <a:solidFill>
                          <a:schemeClr val="bg1"/>
                        </a:solidFill>
                        <a:latin typeface="Vattenfall Hall" panose="00000500000000000000" pitchFamily="2" charset="0"/>
                      </a:rPr>
                      <a:t>Förnybart </a:t>
                    </a:r>
                  </a:p>
                  <a:p>
                    <a:pPr>
                      <a:defRPr lang="sv-SE" sz="800" noProof="0">
                        <a:solidFill>
                          <a:schemeClr val="bg1"/>
                        </a:solidFill>
                        <a:latin typeface="Vattenfall Hall" panose="00000500000000000000" pitchFamily="2" charset="0"/>
                        <a:cs typeface="Arial" panose="020B0604020202020204" pitchFamily="34" charset="0"/>
                      </a:defRPr>
                    </a:pPr>
                    <a:r>
                      <a:rPr lang="en-US" sz="800" b="0" noProof="0">
                        <a:solidFill>
                          <a:schemeClr val="bg1"/>
                        </a:solidFill>
                        <a:latin typeface="Vattenfall Hall" panose="00000500000000000000" pitchFamily="2" charset="0"/>
                      </a:rPr>
                      <a:t> 75 %</a:t>
                    </a:r>
                  </a:p>
                </c:rich>
              </c:tx>
              <c:spPr>
                <a:noFill/>
                <a:ln>
                  <a:noFill/>
                </a:ln>
                <a:effectLst/>
              </c:spPr>
              <c:txPr>
                <a:bodyPr rot="0" spcFirstLastPara="1" vertOverflow="ellipsis" vert="horz" wrap="square" lIns="38100" tIns="19050" rIns="38100" bIns="19050" anchor="ctr" anchorCtr="1">
                  <a:noAutofit/>
                </a:bodyPr>
                <a:lstStyle/>
                <a:p>
                  <a:pPr>
                    <a:defRPr lang="sv-SE" sz="800" b="0" i="0" u="none" strike="noStrike" kern="1200" baseline="0" noProof="0">
                      <a:solidFill>
                        <a:schemeClr val="bg1"/>
                      </a:solidFill>
                      <a:latin typeface="Vattenfall Hall" panose="00000500000000000000" pitchFamily="2" charset="0"/>
                      <a:ea typeface="+mn-ea"/>
                      <a:cs typeface="Arial" panose="020B0604020202020204" pitchFamily="34" charset="0"/>
                    </a:defRPr>
                  </a:pPr>
                  <a:endParaRPr lang="sv-SE"/>
                </a:p>
              </c:txPr>
              <c:dLblPos val="bestFit"/>
              <c:showLegendKey val="0"/>
              <c:showVal val="1"/>
              <c:showCatName val="0"/>
              <c:showSerName val="0"/>
              <c:showPercent val="0"/>
              <c:showBubbleSize val="0"/>
              <c:extLst>
                <c:ext xmlns:c15="http://schemas.microsoft.com/office/drawing/2012/chart" uri="{CE6537A1-D6FC-4f65-9D91-7224C49458BB}">
                  <c15:layout>
                    <c:manualLayout>
                      <c:w val="0.19372899743769251"/>
                      <c:h val="0.139385464400862"/>
                    </c:manualLayout>
                  </c15:layout>
                  <c15:showDataLabelsRange val="0"/>
                </c:ext>
                <c:ext xmlns:c16="http://schemas.microsoft.com/office/drawing/2014/chart" uri="{C3380CC4-5D6E-409C-BE32-E72D297353CC}">
                  <c16:uniqueId val="{00000003-2641-4A08-82E6-A243187FA94F}"/>
                </c:ext>
              </c:extLst>
            </c:dLbl>
            <c:spPr>
              <a:noFill/>
              <a:ln>
                <a:noFill/>
              </a:ln>
              <a:effectLst/>
            </c:spPr>
            <c:txPr>
              <a:bodyPr rot="0" spcFirstLastPara="1" vertOverflow="ellipsis" vert="horz" wrap="square" lIns="38100" tIns="19050" rIns="38100" bIns="19050" anchor="ctr" anchorCtr="1">
                <a:spAutoFit/>
              </a:bodyPr>
              <a:lstStyle/>
              <a:p>
                <a:pPr>
                  <a:defRPr lang="sv-SE" sz="1000" b="0" i="0" u="none" strike="noStrike" kern="1200" baseline="0" noProof="0">
                    <a:solidFill>
                      <a:schemeClr val="tx1"/>
                    </a:solidFill>
                    <a:latin typeface="Arial" panose="020B0604020202020204" pitchFamily="34" charset="0"/>
                    <a:ea typeface="+mn-ea"/>
                    <a:cs typeface="Arial" panose="020B0604020202020204" pitchFamily="34" charset="0"/>
                  </a:defRPr>
                </a:pPr>
                <a:endParaRPr lang="sv-SE"/>
              </a:p>
            </c:txPr>
            <c:dLblPos val="bestFit"/>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(Beräkningsunderlag!$A$3,Beräkningsunderlag!$A$11)</c:f>
              <c:strCache>
                <c:ptCount val="2"/>
                <c:pt idx="0">
                  <c:v>Återvunnen energi</c:v>
                </c:pt>
                <c:pt idx="1">
                  <c:v>Förnybart</c:v>
                </c:pt>
              </c:strCache>
              <c:extLst/>
            </c:strRef>
          </c:cat>
          <c:val>
            <c:numRef>
              <c:f>(Beräkningsunderlag!$C$3,Beräkningsunderlag!$C$11)</c:f>
              <c:numCache>
                <c:formatCode>0.00%</c:formatCode>
                <c:ptCount val="2"/>
                <c:pt idx="0">
                  <c:v>0.24628295174678466</c:v>
                </c:pt>
                <c:pt idx="1">
                  <c:v>0.75371704825321539</c:v>
                </c:pt>
              </c:numCache>
              <c:extLst/>
            </c:numRef>
          </c:val>
          <c:extLst>
            <c:ext xmlns:c16="http://schemas.microsoft.com/office/drawing/2014/chart" uri="{C3380CC4-5D6E-409C-BE32-E72D297353CC}">
              <c16:uniqueId val="{00000006-2641-4A08-82E6-A243187FA94F}"/>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600"/>
      </a:pPr>
      <a:endParaRPr lang="sv-SE"/>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24966466909753651"/>
          <c:y val="0.15505866243132355"/>
          <c:w val="0.57124274058850122"/>
          <c:h val="0.70732254145477846"/>
        </c:manualLayout>
      </c:layout>
      <c:pieChart>
        <c:varyColors val="1"/>
        <c:ser>
          <c:idx val="0"/>
          <c:order val="0"/>
          <c:tx>
            <c:v>Fördelning värmeproduktion</c:v>
          </c:tx>
          <c:dPt>
            <c:idx val="0"/>
            <c:bubble3D val="0"/>
            <c:spPr>
              <a:solidFill>
                <a:schemeClr val="accent4">
                  <a:tint val="77000"/>
                </a:schemeClr>
              </a:solidFill>
              <a:ln>
                <a:noFill/>
              </a:ln>
              <a:effectLst/>
            </c:spPr>
            <c:extLst>
              <c:ext xmlns:c16="http://schemas.microsoft.com/office/drawing/2014/chart" uri="{C3380CC4-5D6E-409C-BE32-E72D297353CC}">
                <c16:uniqueId val="{00000001-170A-4EB2-855C-40A0723063CC}"/>
              </c:ext>
            </c:extLst>
          </c:dPt>
          <c:dPt>
            <c:idx val="1"/>
            <c:bubble3D val="0"/>
            <c:spPr>
              <a:solidFill>
                <a:schemeClr val="accent4">
                  <a:shade val="76000"/>
                </a:schemeClr>
              </a:solidFill>
              <a:ln>
                <a:noFill/>
              </a:ln>
              <a:effectLst/>
            </c:spPr>
            <c:extLst>
              <c:ext xmlns:c16="http://schemas.microsoft.com/office/drawing/2014/chart" uri="{C3380CC4-5D6E-409C-BE32-E72D297353CC}">
                <c16:uniqueId val="{00000003-170A-4EB2-855C-40A0723063CC}"/>
              </c:ext>
            </c:extLst>
          </c:dPt>
          <c:dPt>
            <c:idx val="2"/>
            <c:bubble3D val="0"/>
            <c:spPr>
              <a:solidFill>
                <a:schemeClr val="accent4">
                  <a:shade val="76000"/>
                </a:schemeClr>
              </a:solidFill>
              <a:ln>
                <a:noFill/>
              </a:ln>
              <a:effectLst/>
            </c:spPr>
            <c:extLst>
              <c:ext xmlns:c16="http://schemas.microsoft.com/office/drawing/2014/chart" uri="{C3380CC4-5D6E-409C-BE32-E72D297353CC}">
                <c16:uniqueId val="{00000005-170A-4EB2-855C-40A0723063CC}"/>
              </c:ext>
            </c:extLst>
          </c:dPt>
          <c:dLbls>
            <c:dLbl>
              <c:idx val="0"/>
              <c:layout>
                <c:manualLayout>
                  <c:x val="-0.21677085981582112"/>
                  <c:y val="-0.19918036173473705"/>
                </c:manualLayout>
              </c:layout>
              <c:tx>
                <c:rich>
                  <a:bodyPr/>
                  <a:lstStyle/>
                  <a:p>
                    <a:r>
                      <a:rPr lang="en-US" noProof="0" dirty="0"/>
                      <a:t>Återvunnen</a:t>
                    </a:r>
                    <a:r>
                      <a:rPr lang="en-US" dirty="0"/>
                      <a:t> energi </a:t>
                    </a:r>
                  </a:p>
                  <a:p>
                    <a:r>
                      <a:rPr lang="en-US" dirty="0"/>
                      <a:t>92 %</a:t>
                    </a:r>
                  </a:p>
                </c:rich>
              </c:tx>
              <c:dLblPos val="bestFit"/>
              <c:showLegendKey val="0"/>
              <c:showVal val="1"/>
              <c:showCatName val="0"/>
              <c:showSerName val="0"/>
              <c:showPercent val="0"/>
              <c:showBubbleSize val="0"/>
              <c:extLst>
                <c:ext xmlns:c15="http://schemas.microsoft.com/office/drawing/2012/chart" uri="{CE6537A1-D6FC-4f65-9D91-7224C49458BB}">
                  <c15:layout>
                    <c:manualLayout>
                      <c:w val="0.35367877127844499"/>
                      <c:h val="0.24361907872344193"/>
                    </c:manualLayout>
                  </c15:layout>
                  <c15:showDataLabelsRange val="0"/>
                </c:ext>
                <c:ext xmlns:c16="http://schemas.microsoft.com/office/drawing/2014/chart" uri="{C3380CC4-5D6E-409C-BE32-E72D297353CC}">
                  <c16:uniqueId val="{00000001-170A-4EB2-855C-40A0723063CC}"/>
                </c:ext>
              </c:extLst>
            </c:dLbl>
            <c:dLbl>
              <c:idx val="1"/>
              <c:layout>
                <c:manualLayout>
                  <c:x val="0.102195525416912"/>
                  <c:y val="0.15995062552819353"/>
                </c:manualLayout>
              </c:layout>
              <c:tx>
                <c:rich>
                  <a:bodyPr/>
                  <a:lstStyle/>
                  <a:p>
                    <a:r>
                      <a:rPr lang="en-US" noProof="0" dirty="0"/>
                      <a:t>Förnybart </a:t>
                    </a:r>
                  </a:p>
                  <a:p>
                    <a:r>
                      <a:rPr lang="en-US" noProof="0" dirty="0"/>
                      <a:t>8 %</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70A-4EB2-855C-40A0723063CC}"/>
                </c:ext>
              </c:extLst>
            </c:dLbl>
            <c:spPr>
              <a:noFill/>
              <a:ln>
                <a:noFill/>
              </a:ln>
              <a:effectLst/>
            </c:spPr>
            <c:txPr>
              <a:bodyPr rot="0" spcFirstLastPara="1" vertOverflow="ellipsis" vert="horz" wrap="square" lIns="38100" tIns="19050" rIns="38100" bIns="19050" anchor="ctr" anchorCtr="1">
                <a:spAutoFit/>
              </a:bodyPr>
              <a:lstStyle/>
              <a:p>
                <a:pPr>
                  <a:defRPr lang="sv-SE" sz="800" b="0" i="0" u="none" strike="noStrike" kern="1200" baseline="0" noProof="0">
                    <a:solidFill>
                      <a:schemeClr val="bg1"/>
                    </a:solidFill>
                    <a:latin typeface="Vattenfall Hall" panose="00000500000000000000" pitchFamily="2" charset="0"/>
                    <a:ea typeface="+mn-ea"/>
                    <a:cs typeface="Arial" panose="020B0604020202020204" pitchFamily="34" charset="0"/>
                  </a:defRPr>
                </a:pPr>
                <a:endParaRPr lang="sv-SE"/>
              </a:p>
            </c:txPr>
            <c:dLblPos val="bestFit"/>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(Beräkningsunderlag!$A$3,Beräkningsunderlag!$A$11)</c:f>
              <c:strCache>
                <c:ptCount val="2"/>
                <c:pt idx="0">
                  <c:v>Återvunnen energi</c:v>
                </c:pt>
                <c:pt idx="1">
                  <c:v>Förnybart</c:v>
                </c:pt>
              </c:strCache>
              <c:extLst/>
            </c:strRef>
          </c:cat>
          <c:val>
            <c:numRef>
              <c:f>(Beräkningsunderlag!$C$3,Beräkningsunderlag!$C$11)</c:f>
              <c:numCache>
                <c:formatCode>0.00%</c:formatCode>
                <c:ptCount val="2"/>
                <c:pt idx="0">
                  <c:v>0.9205426356589147</c:v>
                </c:pt>
                <c:pt idx="1">
                  <c:v>7.945736434108526E-2</c:v>
                </c:pt>
              </c:numCache>
              <c:extLst/>
            </c:numRef>
          </c:val>
          <c:extLst>
            <c:ext xmlns:c16="http://schemas.microsoft.com/office/drawing/2014/chart" uri="{C3380CC4-5D6E-409C-BE32-E72D297353CC}">
              <c16:uniqueId val="{00000006-170A-4EB2-855C-40A0723063CC}"/>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600"/>
      </a:pPr>
      <a:endParaRPr lang="sv-SE"/>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14165714817382"/>
          <c:y val="4.57344648715102E-2"/>
          <c:w val="0.88788941467230276"/>
          <c:h val="0.79376054544656238"/>
        </c:manualLayout>
      </c:layout>
      <c:lineChart>
        <c:grouping val="standard"/>
        <c:varyColors val="0"/>
        <c:ser>
          <c:idx val="0"/>
          <c:order val="0"/>
          <c:tx>
            <c:strRef>
              <c:f>Blad1!$B$1</c:f>
              <c:strCache>
                <c:ptCount val="1"/>
                <c:pt idx="0">
                  <c:v>Nominell Prisutveckling</c:v>
                </c:pt>
              </c:strCache>
            </c:strRef>
          </c:tx>
          <c:spPr>
            <a:ln w="28575" cap="rnd">
              <a:solidFill>
                <a:schemeClr val="accent1"/>
              </a:solidFill>
              <a:round/>
            </a:ln>
            <a:effectLst/>
          </c:spPr>
          <c:marker>
            <c:symbol val="none"/>
          </c:marker>
          <c:dLbls>
            <c:dLbl>
              <c:idx val="0"/>
              <c:layout>
                <c:manualLayout>
                  <c:x val="-3.8696238438128722E-2"/>
                  <c:y val="-3.18637136280099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4A-40BD-A9EC-AC313C936A3E}"/>
                </c:ext>
              </c:extLst>
            </c:dLbl>
            <c:dLbl>
              <c:idx val="1"/>
              <c:layout>
                <c:manualLayout>
                  <c:x val="-3.0071502076613309E-2"/>
                  <c:y val="-6.77103914595211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14A-40BD-A9EC-AC313C936A3E}"/>
                </c:ext>
              </c:extLst>
            </c:dLbl>
            <c:dLbl>
              <c:idx val="2"/>
              <c:layout>
                <c:manualLayout>
                  <c:x val="-3.1555966166374995E-2"/>
                  <c:y val="-4.77955704420149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14A-40BD-A9EC-AC313C936A3E}"/>
                </c:ext>
              </c:extLst>
            </c:dLbl>
            <c:dLbl>
              <c:idx val="3"/>
              <c:layout>
                <c:manualLayout>
                  <c:x val="-3.0476047762807417E-2"/>
                  <c:y val="-4.38126062385136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14A-40BD-A9EC-AC313C936A3E}"/>
                </c:ext>
              </c:extLst>
            </c:dLbl>
            <c:dLbl>
              <c:idx val="4"/>
              <c:layout>
                <c:manualLayout>
                  <c:x val="-2.9418337877118166E-2"/>
                  <c:y val="-4.77955704420149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4A-40BD-A9EC-AC313C936A3E}"/>
                </c:ext>
              </c:extLst>
            </c:dLbl>
            <c:dLbl>
              <c:idx val="5"/>
              <c:layout>
                <c:manualLayout>
                  <c:x val="-2.8429264485576429E-2"/>
                  <c:y val="-5.97609561752988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074-492D-827D-49AAF818136D}"/>
                </c:ext>
              </c:extLst>
            </c:dLbl>
            <c:dLbl>
              <c:idx val="6"/>
              <c:layout>
                <c:manualLayout>
                  <c:x val="-3.1539017560625854E-2"/>
                  <c:y val="-8.36588700926431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074-492D-827D-49AAF818136D}"/>
                </c:ext>
              </c:extLst>
            </c:dLbl>
            <c:dLbl>
              <c:idx val="7"/>
              <c:layout>
                <c:manualLayout>
                  <c:x val="-4.0836905787726779E-2"/>
                  <c:y val="-5.9755439725520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074-492D-827D-49AAF818136D}"/>
                </c:ext>
              </c:extLst>
            </c:dLbl>
            <c:dLbl>
              <c:idx val="8"/>
              <c:layout>
                <c:manualLayout>
                  <c:x val="-2.2827784866321088E-2"/>
                  <c:y val="-5.1785120649317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074-492D-827D-49AAF818136D}"/>
                </c:ext>
              </c:extLst>
            </c:dLbl>
            <c:dLbl>
              <c:idx val="9"/>
              <c:layout>
                <c:manualLayout>
                  <c:x val="-3.0476047762807528E-2"/>
                  <c:y val="-6.37274272560199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14A-40BD-A9EC-AC313C936A3E}"/>
                </c:ext>
              </c:extLst>
            </c:dLbl>
            <c:dLbl>
              <c:idx val="10"/>
              <c:layout>
                <c:manualLayout>
                  <c:x val="-4.5320688660424387E-2"/>
                  <c:y val="-7.16933556630224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CA6-49F4-B534-C0FC80A60F4D}"/>
                </c:ext>
              </c:extLst>
            </c:dLbl>
            <c:dLbl>
              <c:idx val="11"/>
              <c:layout>
                <c:manualLayout>
                  <c:x val="-1.9972353901849572E-2"/>
                  <c:y val="-5.97444630525186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CA6-49F4-B534-C0FC80A60F4D}"/>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Vattenfall Hall" panose="00000500000000000000"/>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Blad1!$A$2:$A$14</c:f>
              <c:numCache>
                <c:formatCode>General</c:formatCod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f>Blad1!$B$2:$B$14</c:f>
              <c:numCache>
                <c:formatCode>0.00</c:formatCode>
                <c:ptCount val="13"/>
                <c:pt idx="0">
                  <c:v>3.5</c:v>
                </c:pt>
                <c:pt idx="1">
                  <c:v>2</c:v>
                </c:pt>
                <c:pt idx="2">
                  <c:v>2</c:v>
                </c:pt>
                <c:pt idx="3">
                  <c:v>1.5</c:v>
                </c:pt>
                <c:pt idx="4">
                  <c:v>0</c:v>
                </c:pt>
                <c:pt idx="5">
                  <c:v>0</c:v>
                </c:pt>
                <c:pt idx="6">
                  <c:v>-1</c:v>
                </c:pt>
                <c:pt idx="7">
                  <c:v>0</c:v>
                </c:pt>
                <c:pt idx="8">
                  <c:v>1.5</c:v>
                </c:pt>
                <c:pt idx="9">
                  <c:v>1.5</c:v>
                </c:pt>
                <c:pt idx="10">
                  <c:v>1.5</c:v>
                </c:pt>
                <c:pt idx="11">
                  <c:v>5.5</c:v>
                </c:pt>
                <c:pt idx="12" formatCode="#\ ##0.0">
                  <c:v>14</c:v>
                </c:pt>
              </c:numCache>
            </c:numRef>
          </c:val>
          <c:smooth val="0"/>
          <c:extLst>
            <c:ext xmlns:c16="http://schemas.microsoft.com/office/drawing/2014/chart" uri="{C3380CC4-5D6E-409C-BE32-E72D297353CC}">
              <c16:uniqueId val="{00000004-0074-492D-827D-49AAF818136D}"/>
            </c:ext>
          </c:extLst>
        </c:ser>
        <c:ser>
          <c:idx val="1"/>
          <c:order val="1"/>
          <c:tx>
            <c:strRef>
              <c:f>Blad1!$C$1</c:f>
              <c:strCache>
                <c:ptCount val="1"/>
                <c:pt idx="0">
                  <c:v>Reell Prisutveckling</c:v>
                </c:pt>
              </c:strCache>
            </c:strRef>
          </c:tx>
          <c:spPr>
            <a:ln w="28575" cap="rnd">
              <a:solidFill>
                <a:schemeClr val="accent2"/>
              </a:solidFill>
              <a:round/>
            </a:ln>
            <a:effectLst/>
          </c:spPr>
          <c:marker>
            <c:symbol val="none"/>
          </c:marker>
          <c:dLbls>
            <c:dLbl>
              <c:idx val="2"/>
              <c:layout>
                <c:manualLayout>
                  <c:x val="-3.4447047646388028E-2"/>
                  <c:y val="2.78807494245087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CA6-49F4-B534-C0FC80A60F4D}"/>
                </c:ext>
              </c:extLst>
            </c:dLbl>
            <c:dLbl>
              <c:idx val="4"/>
              <c:layout>
                <c:manualLayout>
                  <c:x val="-4.1973280581479783E-2"/>
                  <c:y val="3.9829642035012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CA6-49F4-B534-C0FC80A60F4D}"/>
                </c:ext>
              </c:extLst>
            </c:dLbl>
            <c:dLbl>
              <c:idx val="5"/>
              <c:layout>
                <c:manualLayout>
                  <c:x val="-3.2457865766107478E-2"/>
                  <c:y val="5.57614988490173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CA6-49F4-B534-C0FC80A60F4D}"/>
                </c:ext>
              </c:extLst>
            </c:dLbl>
            <c:dLbl>
              <c:idx val="6"/>
              <c:layout>
                <c:manualLayout>
                  <c:x val="-3.6295146994673337E-2"/>
                  <c:y val="5.97444630525186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CA6-49F4-B534-C0FC80A60F4D}"/>
                </c:ext>
              </c:extLst>
            </c:dLbl>
            <c:dLbl>
              <c:idx val="7"/>
              <c:layout>
                <c:manualLayout>
                  <c:x val="-4.052502257041473E-2"/>
                  <c:y val="5.97609561752987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074-492D-827D-49AAF818136D}"/>
                </c:ext>
              </c:extLst>
            </c:dLbl>
            <c:dLbl>
              <c:idx val="8"/>
              <c:layout>
                <c:manualLayout>
                  <c:x val="-2.9929835109936839E-2"/>
                  <c:y val="8.76484202999454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074-492D-827D-49AAF818136D}"/>
                </c:ext>
              </c:extLst>
            </c:dLbl>
            <c:dLbl>
              <c:idx val="9"/>
              <c:layout>
                <c:manualLayout>
                  <c:x val="-3.7048483298493237E-2"/>
                  <c:y val="8.36422482735260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DF9-4643-A253-2368D7CA3594}"/>
                </c:ext>
              </c:extLst>
            </c:dLbl>
            <c:dLbl>
              <c:idx val="10"/>
              <c:layout>
                <c:manualLayout>
                  <c:x val="-3.4606598314303468E-2"/>
                  <c:y val="5.97444630525186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DF9-4643-A253-2368D7CA3594}"/>
                </c:ext>
              </c:extLst>
            </c:dLbl>
            <c:dLbl>
              <c:idx val="11"/>
              <c:layout>
                <c:manualLayout>
                  <c:x val="-1.4257167156266971E-2"/>
                  <c:y val="8.76252124770273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DF9-4643-A253-2368D7CA3594}"/>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Vattenfall Hall" panose="00000500000000000000"/>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Blad1!$A$2:$A$14</c:f>
              <c:numCache>
                <c:formatCode>General</c:formatCod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f>Blad1!$C$2:$C$14</c:f>
              <c:numCache>
                <c:formatCode>0.00</c:formatCode>
                <c:ptCount val="13"/>
                <c:pt idx="0">
                  <c:v>2.5499999999999998</c:v>
                </c:pt>
                <c:pt idx="1">
                  <c:v>1.1399999999999999</c:v>
                </c:pt>
                <c:pt idx="2">
                  <c:v>1.53</c:v>
                </c:pt>
                <c:pt idx="3">
                  <c:v>0.63</c:v>
                </c:pt>
                <c:pt idx="4">
                  <c:v>-1.43</c:v>
                </c:pt>
                <c:pt idx="5">
                  <c:v>-1.97</c:v>
                </c:pt>
                <c:pt idx="6">
                  <c:v>-3.1</c:v>
                </c:pt>
                <c:pt idx="7">
                  <c:v>-1.94</c:v>
                </c:pt>
                <c:pt idx="8">
                  <c:v>-0.18</c:v>
                </c:pt>
                <c:pt idx="9">
                  <c:v>-0.66</c:v>
                </c:pt>
                <c:pt idx="10">
                  <c:v>-8.6999999999999993</c:v>
                </c:pt>
                <c:pt idx="11" formatCode="General">
                  <c:v>-2.1</c:v>
                </c:pt>
                <c:pt idx="12" formatCode="General">
                  <c:v>6.4</c:v>
                </c:pt>
              </c:numCache>
            </c:numRef>
          </c:val>
          <c:smooth val="0"/>
          <c:extLst>
            <c:ext xmlns:c16="http://schemas.microsoft.com/office/drawing/2014/chart" uri="{C3380CC4-5D6E-409C-BE32-E72D297353CC}">
              <c16:uniqueId val="{00000007-0074-492D-827D-49AAF818136D}"/>
            </c:ext>
          </c:extLst>
        </c:ser>
        <c:dLbls>
          <c:dLblPos val="ctr"/>
          <c:showLegendKey val="0"/>
          <c:showVal val="1"/>
          <c:showCatName val="0"/>
          <c:showSerName val="0"/>
          <c:showPercent val="0"/>
          <c:showBubbleSize val="0"/>
        </c:dLbls>
        <c:smooth val="0"/>
        <c:axId val="1276249056"/>
        <c:axId val="1276251352"/>
      </c:lineChart>
      <c:catAx>
        <c:axId val="1276249056"/>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attenfall Hall" panose="00000500000000000000"/>
                <a:ea typeface="+mn-ea"/>
                <a:cs typeface="+mn-cs"/>
              </a:defRPr>
            </a:pPr>
            <a:endParaRPr lang="sv-SE"/>
          </a:p>
        </c:txPr>
        <c:crossAx val="1276251352"/>
        <c:crosses val="autoZero"/>
        <c:auto val="1"/>
        <c:lblAlgn val="ctr"/>
        <c:lblOffset val="100"/>
        <c:noMultiLvlLbl val="0"/>
      </c:catAx>
      <c:valAx>
        <c:axId val="12762513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Vattenfall Hall" panose="00000500000000000000"/>
                    <a:ea typeface="+mn-ea"/>
                    <a:cs typeface="+mn-cs"/>
                  </a:defRPr>
                </a:pPr>
                <a:r>
                  <a:rPr lang="sv-SE"/>
                  <a:t>%</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Vattenfall Hall" panose="00000500000000000000"/>
                  <a:ea typeface="+mn-ea"/>
                  <a:cs typeface="+mn-cs"/>
                </a:defRPr>
              </a:pPr>
              <a:endParaRPr lang="sv-SE"/>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Vattenfall Hall" panose="00000500000000000000"/>
                <a:ea typeface="+mn-ea"/>
                <a:cs typeface="+mn-cs"/>
              </a:defRPr>
            </a:pPr>
            <a:endParaRPr lang="sv-SE"/>
          </a:p>
        </c:txPr>
        <c:crossAx val="1276249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Vattenfall Hall" panose="00000500000000000000"/>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Vattenfall Hall" panose="00000500000000000000"/>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withinLinearReversed" id="24">
  <a:schemeClr val="accent4"/>
</cs:colorStyle>
</file>

<file path=ppt/charts/colors3.xml><?xml version="1.0" encoding="utf-8"?>
<cs:colorStyle xmlns:cs="http://schemas.microsoft.com/office/drawing/2012/chartStyle" xmlns:a="http://schemas.openxmlformats.org/drawingml/2006/main" meth="withinLinearReversed" id="24">
  <a:schemeClr val="accent4"/>
</cs:colorStyle>
</file>

<file path=ppt/charts/colors4.xml><?xml version="1.0" encoding="utf-8"?>
<cs:colorStyle xmlns:cs="http://schemas.microsoft.com/office/drawing/2012/chartStyle" xmlns:a="http://schemas.openxmlformats.org/drawingml/2006/main" meth="withinLinearReversed" id="24">
  <a:schemeClr val="accent4"/>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32.png"/></Relationships>
</file>

<file path=ppt/drawings/_rels/drawing3.xml.rels><?xml version="1.0" encoding="UTF-8" standalone="yes"?>
<Relationships xmlns="http://schemas.openxmlformats.org/package/2006/relationships"><Relationship Id="rId1" Type="http://schemas.openxmlformats.org/officeDocument/2006/relationships/image" Target="../media/image32.png"/></Relationships>
</file>

<file path=ppt/drawings/drawing1.xml><?xml version="1.0" encoding="utf-8"?>
<c:userShapes xmlns:c="http://schemas.openxmlformats.org/drawingml/2006/chart">
  <cdr:relSizeAnchor xmlns:cdr="http://schemas.openxmlformats.org/drawingml/2006/chartDrawing">
    <cdr:from>
      <cdr:x>0.28927</cdr:x>
      <cdr:y>0</cdr:y>
    </cdr:from>
    <cdr:to>
      <cdr:x>0.80953</cdr:x>
      <cdr:y>0.15706</cdr:y>
    </cdr:to>
    <cdr:pic>
      <cdr:nvPicPr>
        <cdr:cNvPr id="4" name="chart">
          <a:extLst xmlns:a="http://schemas.openxmlformats.org/drawingml/2006/main">
            <a:ext uri="{FF2B5EF4-FFF2-40B4-BE49-F238E27FC236}">
              <a16:creationId xmlns:a16="http://schemas.microsoft.com/office/drawing/2014/main" id="{062AB4F4-4C19-963D-3AF9-F517A956261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986400" y="0"/>
          <a:ext cx="1774090" cy="377985"/>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0.33661</cdr:x>
      <cdr:y>0.01636</cdr:y>
    </cdr:from>
    <cdr:to>
      <cdr:x>0.82613</cdr:x>
      <cdr:y>0.14641</cdr:y>
    </cdr:to>
    <cdr:sp macro="" textlink="">
      <cdr:nvSpPr>
        <cdr:cNvPr id="3" name="textruta 2">
          <a:extLst xmlns:a="http://schemas.openxmlformats.org/drawingml/2006/main">
            <a:ext uri="{FF2B5EF4-FFF2-40B4-BE49-F238E27FC236}">
              <a16:creationId xmlns:a16="http://schemas.microsoft.com/office/drawing/2014/main" id="{93083BDE-254F-38EA-2234-78A17127D338}"/>
            </a:ext>
          </a:extLst>
        </cdr:cNvPr>
        <cdr:cNvSpPr txBox="1"/>
      </cdr:nvSpPr>
      <cdr:spPr>
        <a:xfrm xmlns:a="http://schemas.openxmlformats.org/drawingml/2006/main">
          <a:off x="1269783" y="38708"/>
          <a:ext cx="1846567" cy="307777"/>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l"/>
          <a:r>
            <a:rPr lang="sv-SE" sz="1400" b="1" dirty="0">
              <a:latin typeface="Vattenfall Hall" panose="00000500000000000000" pitchFamily="2" charset="0"/>
            </a:rPr>
            <a:t>Bränslemix 2022</a:t>
          </a:r>
        </a:p>
      </cdr:txBody>
    </cdr:sp>
  </cdr:relSizeAnchor>
</c:userShapes>
</file>

<file path=ppt/drawings/drawing3.xml><?xml version="1.0" encoding="utf-8"?>
<c:userShapes xmlns:c="http://schemas.openxmlformats.org/drawingml/2006/chart">
  <cdr:relSizeAnchor xmlns:cdr="http://schemas.openxmlformats.org/drawingml/2006/chartDrawing">
    <cdr:from>
      <cdr:x>0.27646</cdr:x>
      <cdr:y>0</cdr:y>
    </cdr:from>
    <cdr:to>
      <cdr:x>0.83029</cdr:x>
      <cdr:y>0.15285</cdr:y>
    </cdr:to>
    <cdr:pic>
      <cdr:nvPicPr>
        <cdr:cNvPr id="3" name="chart">
          <a:extLst xmlns:a="http://schemas.openxmlformats.org/drawingml/2006/main">
            <a:ext uri="{FF2B5EF4-FFF2-40B4-BE49-F238E27FC236}">
              <a16:creationId xmlns:a16="http://schemas.microsoft.com/office/drawing/2014/main" id="{2E93F570-9CFE-8EF6-F5DA-DFF56262E849}"/>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885600" y="0"/>
          <a:ext cx="1774090" cy="377985"/>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2F7764-3708-48C9-A1BB-FDC9E116F7C4}" type="datetimeFigureOut">
              <a:rPr lang="en-GB" smtClean="0"/>
              <a:t>05/06/2023</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52B1E-B585-4012-9030-1F6687CAD2BD}" type="slidenum">
              <a:rPr lang="en-GB" smtClean="0"/>
              <a:t>‹#›</a:t>
            </a:fld>
            <a:endParaRPr lang="en-GB"/>
          </a:p>
        </p:txBody>
      </p:sp>
    </p:spTree>
    <p:extLst>
      <p:ext uri="{BB962C8B-B14F-4D97-AF65-F5344CB8AC3E}">
        <p14:creationId xmlns:p14="http://schemas.microsoft.com/office/powerpoint/2010/main" val="259379490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839FFBA-8E97-AD44-BFE3-4701FE7ED562}" type="slidenum">
              <a:rPr lang="en-GB" smtClean="0"/>
              <a:t>3</a:t>
            </a:fld>
            <a:endParaRPr lang="en-GB"/>
          </a:p>
        </p:txBody>
      </p:sp>
    </p:spTree>
    <p:extLst>
      <p:ext uri="{BB962C8B-B14F-4D97-AF65-F5344CB8AC3E}">
        <p14:creationId xmlns:p14="http://schemas.microsoft.com/office/powerpoint/2010/main" val="825429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839FFBA-8E97-AD44-BFE3-4701FE7ED562}" type="slidenum">
              <a:rPr lang="en-GB" smtClean="0"/>
              <a:t>13</a:t>
            </a:fld>
            <a:endParaRPr lang="en-GB"/>
          </a:p>
        </p:txBody>
      </p:sp>
    </p:spTree>
    <p:extLst>
      <p:ext uri="{BB962C8B-B14F-4D97-AF65-F5344CB8AC3E}">
        <p14:creationId xmlns:p14="http://schemas.microsoft.com/office/powerpoint/2010/main" val="3042086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839FFBA-8E97-AD44-BFE3-4701FE7ED562}" type="slidenum">
              <a:rPr lang="en-GB" smtClean="0"/>
              <a:t>14</a:t>
            </a:fld>
            <a:endParaRPr lang="en-GB"/>
          </a:p>
        </p:txBody>
      </p:sp>
    </p:spTree>
    <p:extLst>
      <p:ext uri="{BB962C8B-B14F-4D97-AF65-F5344CB8AC3E}">
        <p14:creationId xmlns:p14="http://schemas.microsoft.com/office/powerpoint/2010/main" val="2859842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839FFBA-8E97-AD44-BFE3-4701FE7ED562}" type="slidenum">
              <a:rPr lang="en-GB" smtClean="0"/>
              <a:t>15</a:t>
            </a:fld>
            <a:endParaRPr lang="en-GB"/>
          </a:p>
        </p:txBody>
      </p:sp>
    </p:spTree>
    <p:extLst>
      <p:ext uri="{BB962C8B-B14F-4D97-AF65-F5344CB8AC3E}">
        <p14:creationId xmlns:p14="http://schemas.microsoft.com/office/powerpoint/2010/main" val="4003508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839FFBA-8E97-AD44-BFE3-4701FE7ED562}" type="slidenum">
              <a:rPr lang="en-GB" smtClean="0"/>
              <a:t>16</a:t>
            </a:fld>
            <a:endParaRPr lang="en-GB"/>
          </a:p>
        </p:txBody>
      </p:sp>
    </p:spTree>
    <p:extLst>
      <p:ext uri="{BB962C8B-B14F-4D97-AF65-F5344CB8AC3E}">
        <p14:creationId xmlns:p14="http://schemas.microsoft.com/office/powerpoint/2010/main" val="400049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F852B1E-B585-4012-9030-1F6687CAD2BD}" type="slidenum">
              <a:rPr lang="en-GB" smtClean="0"/>
              <a:t>27</a:t>
            </a:fld>
            <a:endParaRPr lang="en-GB"/>
          </a:p>
        </p:txBody>
      </p:sp>
    </p:spTree>
    <p:extLst>
      <p:ext uri="{BB962C8B-B14F-4D97-AF65-F5344CB8AC3E}">
        <p14:creationId xmlns:p14="http://schemas.microsoft.com/office/powerpoint/2010/main" val="112088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F852B1E-B585-4012-9030-1F6687CAD2BD}" type="slidenum">
              <a:rPr lang="en-GB" smtClean="0"/>
              <a:t>28</a:t>
            </a:fld>
            <a:endParaRPr lang="en-GB"/>
          </a:p>
        </p:txBody>
      </p:sp>
    </p:spTree>
    <p:extLst>
      <p:ext uri="{BB962C8B-B14F-4D97-AF65-F5344CB8AC3E}">
        <p14:creationId xmlns:p14="http://schemas.microsoft.com/office/powerpoint/2010/main" val="3219245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F852B1E-B585-4012-9030-1F6687CAD2BD}" type="slidenum">
              <a:rPr lang="en-GB" smtClean="0"/>
              <a:t>29</a:t>
            </a:fld>
            <a:endParaRPr lang="en-GB"/>
          </a:p>
        </p:txBody>
      </p:sp>
    </p:spTree>
    <p:extLst>
      <p:ext uri="{BB962C8B-B14F-4D97-AF65-F5344CB8AC3E}">
        <p14:creationId xmlns:p14="http://schemas.microsoft.com/office/powerpoint/2010/main" val="4285677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igh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784284BC-DA0B-457D-8A34-065D5AC829A0}"/>
              </a:ext>
            </a:extLst>
          </p:cNvPr>
          <p:cNvSpPr>
            <a:spLocks noGrp="1"/>
          </p:cNvSpPr>
          <p:nvPr>
            <p:ph type="pic" sz="quarter" idx="14"/>
          </p:nvPr>
        </p:nvSpPr>
        <p:spPr>
          <a:xfrm>
            <a:off x="179387" y="162000"/>
            <a:ext cx="8785225" cy="4489200"/>
          </a:xfrm>
        </p:spPr>
        <p:txBody>
          <a:bodyPr/>
          <a:lstStyle>
            <a:lvl1pPr marL="0" indent="0">
              <a:buNone/>
              <a:defRPr/>
            </a:lvl1pPr>
          </a:lstStyle>
          <a:p>
            <a:r>
              <a:rPr lang="sv-SE"/>
              <a:t>Klicka på ikonen för att lägga till en bild</a:t>
            </a:r>
          </a:p>
        </p:txBody>
      </p:sp>
      <p:sp>
        <p:nvSpPr>
          <p:cNvPr id="2" name="Rubrik 1">
            <a:extLst>
              <a:ext uri="{FF2B5EF4-FFF2-40B4-BE49-F238E27FC236}">
                <a16:creationId xmlns:a16="http://schemas.microsoft.com/office/drawing/2014/main" id="{A8701F40-435C-45D0-AF3A-C418FF0B07C4}"/>
              </a:ext>
            </a:extLst>
          </p:cNvPr>
          <p:cNvSpPr>
            <a:spLocks noGrp="1"/>
          </p:cNvSpPr>
          <p:nvPr>
            <p:ph type="ctrTitle" hasCustomPrompt="1"/>
          </p:nvPr>
        </p:nvSpPr>
        <p:spPr>
          <a:xfrm>
            <a:off x="179387" y="1324800"/>
            <a:ext cx="8785225" cy="1411571"/>
          </a:xfrm>
        </p:spPr>
        <p:txBody>
          <a:bodyPr anchor="ctr" anchorCtr="0"/>
          <a:lstStyle>
            <a:lvl1pPr algn="ctr">
              <a:lnSpc>
                <a:spcPct val="85000"/>
              </a:lnSpc>
              <a:defRPr sz="6000"/>
            </a:lvl1pPr>
          </a:lstStyle>
          <a:p>
            <a:r>
              <a:rPr lang="en-GB" noProof="0" dirty="0"/>
              <a:t>Headline</a:t>
            </a:r>
          </a:p>
        </p:txBody>
      </p:sp>
      <p:sp>
        <p:nvSpPr>
          <p:cNvPr id="3" name="Underrubrik 2">
            <a:extLst>
              <a:ext uri="{FF2B5EF4-FFF2-40B4-BE49-F238E27FC236}">
                <a16:creationId xmlns:a16="http://schemas.microsoft.com/office/drawing/2014/main" id="{B298BC51-1A25-4531-BE85-A74DC30969FB}"/>
              </a:ext>
            </a:extLst>
          </p:cNvPr>
          <p:cNvSpPr>
            <a:spLocks noGrp="1"/>
          </p:cNvSpPr>
          <p:nvPr>
            <p:ph type="subTitle" idx="1" hasCustomPrompt="1"/>
          </p:nvPr>
        </p:nvSpPr>
        <p:spPr>
          <a:xfrm>
            <a:off x="1872000" y="2937600"/>
            <a:ext cx="5400000" cy="662158"/>
          </a:xfrm>
        </p:spPr>
        <p:txBody>
          <a:bodyPr/>
          <a:lstStyle>
            <a:lvl1pPr marL="0" indent="0" algn="ctr">
              <a:lnSpc>
                <a:spcPts val="1600"/>
              </a:lnSpc>
              <a:buNone/>
              <a:defRPr sz="1200" b="1"/>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noProof="0" dirty="0"/>
              <a:t>Subheading</a:t>
            </a:r>
          </a:p>
        </p:txBody>
      </p:sp>
      <p:sp>
        <p:nvSpPr>
          <p:cNvPr id="9" name="Platshållare för text 8">
            <a:extLst>
              <a:ext uri="{FF2B5EF4-FFF2-40B4-BE49-F238E27FC236}">
                <a16:creationId xmlns:a16="http://schemas.microsoft.com/office/drawing/2014/main" id="{B8A0E61E-09AA-47C6-A25C-1725CA5C9C11}"/>
              </a:ext>
            </a:extLst>
          </p:cNvPr>
          <p:cNvSpPr>
            <a:spLocks noGrp="1"/>
          </p:cNvSpPr>
          <p:nvPr>
            <p:ph type="body" sz="quarter" idx="13" hasCustomPrompt="1"/>
          </p:nvPr>
        </p:nvSpPr>
        <p:spPr>
          <a:xfrm>
            <a:off x="2772000" y="3700800"/>
            <a:ext cx="3600000" cy="360000"/>
          </a:xfrm>
        </p:spPr>
        <p:txBody>
          <a:bodyPr anchor="t" anchorCtr="0"/>
          <a:lstStyle>
            <a:lvl1pPr marL="0" indent="0" algn="ctr">
              <a:lnSpc>
                <a:spcPts val="1400"/>
              </a:lnSpc>
              <a:buNone/>
              <a:defRPr sz="800"/>
            </a:lvl1pPr>
          </a:lstStyle>
          <a:p>
            <a:pPr lvl="0"/>
            <a:r>
              <a:rPr lang="en-GB" noProof="0" dirty="0"/>
              <a:t>Text, Date, Author</a:t>
            </a:r>
          </a:p>
        </p:txBody>
      </p:sp>
      <p:sp>
        <p:nvSpPr>
          <p:cNvPr id="25" name="Rektangel 24">
            <a:extLst>
              <a:ext uri="{FF2B5EF4-FFF2-40B4-BE49-F238E27FC236}">
                <a16:creationId xmlns:a16="http://schemas.microsoft.com/office/drawing/2014/main" id="{2FC1ED08-C4A9-4705-9351-71083E1E36B8}"/>
              </a:ext>
            </a:extLst>
          </p:cNvPr>
          <p:cNvSpPr/>
          <p:nvPr userDrawn="1"/>
        </p:nvSpPr>
        <p:spPr>
          <a:xfrm>
            <a:off x="362737" y="331973"/>
            <a:ext cx="900000" cy="83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datum 3">
            <a:extLst>
              <a:ext uri="{FF2B5EF4-FFF2-40B4-BE49-F238E27FC236}">
                <a16:creationId xmlns:a16="http://schemas.microsoft.com/office/drawing/2014/main" id="{C5944AC1-15AE-4755-8FD5-718DE0536AC1}"/>
              </a:ext>
            </a:extLst>
          </p:cNvPr>
          <p:cNvSpPr>
            <a:spLocks noGrp="1"/>
          </p:cNvSpPr>
          <p:nvPr>
            <p:ph type="dt" sz="half" idx="2"/>
          </p:nvPr>
        </p:nvSpPr>
        <p:spPr>
          <a:xfrm>
            <a:off x="179387" y="4748400"/>
            <a:ext cx="932265" cy="135000"/>
          </a:xfrm>
          <a:prstGeom prst="rect">
            <a:avLst/>
          </a:prstGeom>
        </p:spPr>
        <p:txBody>
          <a:bodyPr vert="horz" lIns="0" tIns="0" rIns="0" bIns="0" rtlCol="0" anchor="b" anchorCtr="0"/>
          <a:lstStyle>
            <a:lvl1pPr algn="l">
              <a:lnSpc>
                <a:spcPts val="900"/>
              </a:lnSpc>
              <a:defRPr sz="580">
                <a:solidFill>
                  <a:schemeClr val="tx1">
                    <a:tint val="75000"/>
                  </a:schemeClr>
                </a:solidFill>
              </a:defRPr>
            </a:lvl1pPr>
          </a:lstStyle>
          <a:p>
            <a:fld id="{0E7DE5B6-5689-4619-994D-0922C03028BC}" type="datetime1">
              <a:rPr lang="en-GB" smtClean="0"/>
              <a:t>05/06/2023</a:t>
            </a:fld>
            <a:endParaRPr lang="en-GB" dirty="0"/>
          </a:p>
        </p:txBody>
      </p:sp>
      <p:sp>
        <p:nvSpPr>
          <p:cNvPr id="12" name="Platshållare för sidfot 4">
            <a:extLst>
              <a:ext uri="{FF2B5EF4-FFF2-40B4-BE49-F238E27FC236}">
                <a16:creationId xmlns:a16="http://schemas.microsoft.com/office/drawing/2014/main" id="{5A7E7860-781A-480B-9C9B-AA4C5E72C83F}"/>
              </a:ext>
            </a:extLst>
          </p:cNvPr>
          <p:cNvSpPr>
            <a:spLocks noGrp="1"/>
          </p:cNvSpPr>
          <p:nvPr>
            <p:ph type="ftr" sz="quarter" idx="3"/>
          </p:nvPr>
        </p:nvSpPr>
        <p:spPr>
          <a:xfrm>
            <a:off x="179387" y="4856400"/>
            <a:ext cx="2620800" cy="135000"/>
          </a:xfrm>
          <a:prstGeom prst="rect">
            <a:avLst/>
          </a:prstGeom>
        </p:spPr>
        <p:txBody>
          <a:bodyPr vert="horz" lIns="0" tIns="0" rIns="0" bIns="0" rtlCol="0" anchor="b" anchorCtr="0"/>
          <a:lstStyle>
            <a:lvl1pPr algn="l">
              <a:lnSpc>
                <a:spcPts val="900"/>
              </a:lnSpc>
              <a:defRPr sz="580">
                <a:solidFill>
                  <a:schemeClr val="tx1">
                    <a:tint val="75000"/>
                  </a:schemeClr>
                </a:solidFill>
              </a:defRPr>
            </a:lvl1pPr>
          </a:lstStyle>
          <a:p>
            <a:r>
              <a:rPr lang="en-US"/>
              <a:t>C4 – Strictly confidential, C3 – Restricted, C2 – Internal, C1 – Public</a:t>
            </a:r>
            <a:endParaRPr lang="en-GB" dirty="0"/>
          </a:p>
        </p:txBody>
      </p:sp>
      <p:sp>
        <p:nvSpPr>
          <p:cNvPr id="17" name="Platshållare för bildnummer 5">
            <a:extLst>
              <a:ext uri="{FF2B5EF4-FFF2-40B4-BE49-F238E27FC236}">
                <a16:creationId xmlns:a16="http://schemas.microsoft.com/office/drawing/2014/main" id="{2175B558-2E01-4CF8-BFEC-D4A9080AEBDC}"/>
              </a:ext>
            </a:extLst>
          </p:cNvPr>
          <p:cNvSpPr>
            <a:spLocks noGrp="1"/>
          </p:cNvSpPr>
          <p:nvPr>
            <p:ph type="sldNum" sz="quarter" idx="4"/>
          </p:nvPr>
        </p:nvSpPr>
        <p:spPr>
          <a:xfrm>
            <a:off x="8600400" y="4806000"/>
            <a:ext cx="374400" cy="180000"/>
          </a:xfrm>
          <a:prstGeom prst="rect">
            <a:avLst/>
          </a:prstGeom>
        </p:spPr>
        <p:txBody>
          <a:bodyPr vert="horz" lIns="0" tIns="0" rIns="0" bIns="0" rtlCol="0" anchor="b" anchorCtr="0"/>
          <a:lstStyle>
            <a:lvl1pPr algn="r">
              <a:lnSpc>
                <a:spcPts val="900"/>
              </a:lnSpc>
              <a:defRPr sz="580">
                <a:solidFill>
                  <a:schemeClr val="tx1">
                    <a:tint val="75000"/>
                  </a:schemeClr>
                </a:solidFill>
              </a:defRPr>
            </a:lvl1pPr>
          </a:lstStyle>
          <a:p>
            <a:fld id="{B2B07D95-7C69-46C0-AD2A-2DA1650028AD}" type="slidenum">
              <a:rPr lang="en-GB" smtClean="0"/>
              <a:pPr/>
              <a:t>‹#›</a:t>
            </a:fld>
            <a:endParaRPr lang="en-GB" dirty="0"/>
          </a:p>
        </p:txBody>
      </p:sp>
    </p:spTree>
    <p:extLst>
      <p:ext uri="{BB962C8B-B14F-4D97-AF65-F5344CB8AC3E}">
        <p14:creationId xmlns:p14="http://schemas.microsoft.com/office/powerpoint/2010/main" val="345786282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10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blu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9740DA99-84C7-456C-BF5B-02E110D67064}"/>
              </a:ext>
            </a:extLst>
          </p:cNvPr>
          <p:cNvSpPr/>
          <p:nvPr userDrawn="1"/>
        </p:nvSpPr>
        <p:spPr>
          <a:xfrm>
            <a:off x="179387" y="160434"/>
            <a:ext cx="8785225" cy="4489200"/>
          </a:xfrm>
          <a:prstGeom prst="rect">
            <a:avLst/>
          </a:prstGeom>
          <a:solidFill>
            <a:srgbClr val="2071B5">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 name="Rubrik 1">
            <a:extLst>
              <a:ext uri="{FF2B5EF4-FFF2-40B4-BE49-F238E27FC236}">
                <a16:creationId xmlns:a16="http://schemas.microsoft.com/office/drawing/2014/main" id="{A8701F40-435C-45D0-AF3A-C418FF0B07C4}"/>
              </a:ext>
            </a:extLst>
          </p:cNvPr>
          <p:cNvSpPr>
            <a:spLocks noGrp="1"/>
          </p:cNvSpPr>
          <p:nvPr>
            <p:ph type="ctrTitle" hasCustomPrompt="1"/>
          </p:nvPr>
        </p:nvSpPr>
        <p:spPr>
          <a:xfrm>
            <a:off x="1332000" y="1598471"/>
            <a:ext cx="6480000" cy="1620000"/>
          </a:xfrm>
        </p:spPr>
        <p:txBody>
          <a:bodyPr anchor="ctr" anchorCtr="0"/>
          <a:lstStyle>
            <a:lvl1pPr algn="ctr">
              <a:lnSpc>
                <a:spcPct val="85000"/>
              </a:lnSpc>
              <a:defRPr sz="6000">
                <a:latin typeface="+mj-lt"/>
              </a:defRPr>
            </a:lvl1pPr>
          </a:lstStyle>
          <a:p>
            <a:r>
              <a:rPr lang="en-GB" noProof="0" dirty="0"/>
              <a:t>Headline</a:t>
            </a:r>
          </a:p>
        </p:txBody>
      </p:sp>
      <p:sp>
        <p:nvSpPr>
          <p:cNvPr id="8" name="Platshållare för datum 3">
            <a:extLst>
              <a:ext uri="{FF2B5EF4-FFF2-40B4-BE49-F238E27FC236}">
                <a16:creationId xmlns:a16="http://schemas.microsoft.com/office/drawing/2014/main" id="{EB1C597D-71C9-48E5-8361-BFAE1BEB0B10}"/>
              </a:ext>
            </a:extLst>
          </p:cNvPr>
          <p:cNvSpPr>
            <a:spLocks noGrp="1"/>
          </p:cNvSpPr>
          <p:nvPr>
            <p:ph type="dt" sz="half" idx="2"/>
          </p:nvPr>
        </p:nvSpPr>
        <p:spPr>
          <a:xfrm>
            <a:off x="179387" y="4748400"/>
            <a:ext cx="932265" cy="135000"/>
          </a:xfrm>
          <a:prstGeom prst="rect">
            <a:avLst/>
          </a:prstGeom>
        </p:spPr>
        <p:txBody>
          <a:bodyPr vert="horz" lIns="0" tIns="0" rIns="0" bIns="0" rtlCol="0" anchor="b" anchorCtr="0"/>
          <a:lstStyle>
            <a:lvl1pPr algn="l">
              <a:lnSpc>
                <a:spcPts val="900"/>
              </a:lnSpc>
              <a:defRPr sz="580">
                <a:solidFill>
                  <a:schemeClr val="tx1">
                    <a:tint val="75000"/>
                  </a:schemeClr>
                </a:solidFill>
              </a:defRPr>
            </a:lvl1pPr>
          </a:lstStyle>
          <a:p>
            <a:fld id="{52DCD984-E5C5-4C78-9C23-D5C1E24674F6}" type="datetime1">
              <a:rPr lang="en-GB" smtClean="0"/>
              <a:t>05/06/2023</a:t>
            </a:fld>
            <a:endParaRPr lang="en-GB" dirty="0"/>
          </a:p>
        </p:txBody>
      </p:sp>
      <p:sp>
        <p:nvSpPr>
          <p:cNvPr id="9" name="Platshållare för sidfot 4">
            <a:extLst>
              <a:ext uri="{FF2B5EF4-FFF2-40B4-BE49-F238E27FC236}">
                <a16:creationId xmlns:a16="http://schemas.microsoft.com/office/drawing/2014/main" id="{6E240262-D59D-4413-BC7B-A6023E8CCDC6}"/>
              </a:ext>
            </a:extLst>
          </p:cNvPr>
          <p:cNvSpPr>
            <a:spLocks noGrp="1"/>
          </p:cNvSpPr>
          <p:nvPr>
            <p:ph type="ftr" sz="quarter" idx="3"/>
          </p:nvPr>
        </p:nvSpPr>
        <p:spPr>
          <a:xfrm>
            <a:off x="179387" y="4856400"/>
            <a:ext cx="2620800" cy="135000"/>
          </a:xfrm>
          <a:prstGeom prst="rect">
            <a:avLst/>
          </a:prstGeom>
        </p:spPr>
        <p:txBody>
          <a:bodyPr vert="horz" lIns="0" tIns="0" rIns="0" bIns="0" rtlCol="0" anchor="b" anchorCtr="0"/>
          <a:lstStyle>
            <a:lvl1pPr algn="l">
              <a:lnSpc>
                <a:spcPts val="900"/>
              </a:lnSpc>
              <a:defRPr sz="580">
                <a:solidFill>
                  <a:schemeClr val="tx1">
                    <a:tint val="75000"/>
                  </a:schemeClr>
                </a:solidFill>
              </a:defRPr>
            </a:lvl1pPr>
          </a:lstStyle>
          <a:p>
            <a:r>
              <a:rPr lang="en-US"/>
              <a:t>C4 – Strictly confidential, C3 – Restricted, C2 – Internal, C1 – Public</a:t>
            </a:r>
            <a:endParaRPr lang="en-GB" dirty="0"/>
          </a:p>
        </p:txBody>
      </p:sp>
      <p:sp>
        <p:nvSpPr>
          <p:cNvPr id="13" name="Platshållare för bildnummer 5">
            <a:extLst>
              <a:ext uri="{FF2B5EF4-FFF2-40B4-BE49-F238E27FC236}">
                <a16:creationId xmlns:a16="http://schemas.microsoft.com/office/drawing/2014/main" id="{F5E5CCDE-1442-4FAF-9CBF-7F8C0F36AF9C}"/>
              </a:ext>
            </a:extLst>
          </p:cNvPr>
          <p:cNvSpPr>
            <a:spLocks noGrp="1"/>
          </p:cNvSpPr>
          <p:nvPr>
            <p:ph type="sldNum" sz="quarter" idx="4"/>
          </p:nvPr>
        </p:nvSpPr>
        <p:spPr>
          <a:xfrm>
            <a:off x="8600400" y="4806000"/>
            <a:ext cx="374400" cy="180000"/>
          </a:xfrm>
          <a:prstGeom prst="rect">
            <a:avLst/>
          </a:prstGeom>
        </p:spPr>
        <p:txBody>
          <a:bodyPr vert="horz" lIns="0" tIns="0" rIns="0" bIns="0" rtlCol="0" anchor="b" anchorCtr="0"/>
          <a:lstStyle>
            <a:lvl1pPr algn="r">
              <a:lnSpc>
                <a:spcPts val="900"/>
              </a:lnSpc>
              <a:defRPr sz="580">
                <a:solidFill>
                  <a:schemeClr val="tx1">
                    <a:tint val="75000"/>
                  </a:schemeClr>
                </a:solidFill>
              </a:defRPr>
            </a:lvl1pPr>
          </a:lstStyle>
          <a:p>
            <a:fld id="{B2B07D95-7C69-46C0-AD2A-2DA1650028AD}" type="slidenum">
              <a:rPr lang="en-GB" smtClean="0"/>
              <a:pPr/>
              <a:t>‹#›</a:t>
            </a:fld>
            <a:endParaRPr lang="en-GB" dirty="0"/>
          </a:p>
        </p:txBody>
      </p:sp>
    </p:spTree>
    <p:extLst>
      <p:ext uri="{BB962C8B-B14F-4D97-AF65-F5344CB8AC3E}">
        <p14:creationId xmlns:p14="http://schemas.microsoft.com/office/powerpoint/2010/main" val="40406934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839">
          <p15:clr>
            <a:srgbClr val="FBAE40"/>
          </p15:clr>
        </p15:guide>
        <p15:guide id="4" pos="4930">
          <p15:clr>
            <a:srgbClr val="FBAE40"/>
          </p15:clr>
        </p15:guide>
        <p15:guide id="5" orient="horz" pos="1008">
          <p15:clr>
            <a:srgbClr val="FBAE40"/>
          </p15:clr>
        </p15:guide>
        <p15:guide id="6" orient="horz" pos="202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light grey">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5377F337-814E-4C5D-8CA3-D4E247302999}"/>
              </a:ext>
            </a:extLst>
          </p:cNvPr>
          <p:cNvSpPr/>
          <p:nvPr userDrawn="1"/>
        </p:nvSpPr>
        <p:spPr>
          <a:xfrm>
            <a:off x="179387" y="160433"/>
            <a:ext cx="8785225" cy="4489200"/>
          </a:xfrm>
          <a:prstGeom prst="rect">
            <a:avLst/>
          </a:prstGeom>
          <a:solidFill>
            <a:schemeClr val="tx2">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 name="Rubrik 1">
            <a:extLst>
              <a:ext uri="{FF2B5EF4-FFF2-40B4-BE49-F238E27FC236}">
                <a16:creationId xmlns:a16="http://schemas.microsoft.com/office/drawing/2014/main" id="{FC0E32CA-3FB7-410F-9A05-C7FF2899D791}"/>
              </a:ext>
            </a:extLst>
          </p:cNvPr>
          <p:cNvSpPr>
            <a:spLocks noGrp="1"/>
          </p:cNvSpPr>
          <p:nvPr>
            <p:ph type="title" hasCustomPrompt="1"/>
          </p:nvPr>
        </p:nvSpPr>
        <p:spPr>
          <a:xfrm>
            <a:off x="792000" y="396000"/>
            <a:ext cx="7560000" cy="900000"/>
          </a:xfrm>
        </p:spPr>
        <p:txBody>
          <a:bodyPr/>
          <a:lstStyle>
            <a:lvl1pPr>
              <a:defRPr/>
            </a:lvl1pPr>
          </a:lstStyle>
          <a:p>
            <a:r>
              <a:rPr lang="en-GB" noProof="0" dirty="0"/>
              <a:t>Headline</a:t>
            </a:r>
          </a:p>
        </p:txBody>
      </p:sp>
      <p:sp>
        <p:nvSpPr>
          <p:cNvPr id="3" name="Platshållare för innehåll 2">
            <a:extLst>
              <a:ext uri="{FF2B5EF4-FFF2-40B4-BE49-F238E27FC236}">
                <a16:creationId xmlns:a16="http://schemas.microsoft.com/office/drawing/2014/main" id="{E6DF9E76-C076-461E-AFF4-DB7B045CACC2}"/>
              </a:ext>
            </a:extLst>
          </p:cNvPr>
          <p:cNvSpPr>
            <a:spLocks noGrp="1"/>
          </p:cNvSpPr>
          <p:nvPr>
            <p:ph idx="1"/>
          </p:nvPr>
        </p:nvSpPr>
        <p:spPr>
          <a:xfrm>
            <a:off x="792000" y="1455738"/>
            <a:ext cx="7560000" cy="3188262"/>
          </a:xfrm>
        </p:spPr>
        <p:txBody>
          <a:bodyPr/>
          <a:lstStyle>
            <a:lvl1pPr marL="0" indent="0">
              <a:buNone/>
              <a:defRPr sz="1500"/>
            </a:lvl1pPr>
          </a:lstStyle>
          <a:p>
            <a:pPr lvl="0"/>
            <a:r>
              <a:rPr lang="sv-SE" noProof="0"/>
              <a:t>Klicka här för att ändra format på bakgrundstexten</a:t>
            </a:r>
          </a:p>
        </p:txBody>
      </p:sp>
      <p:sp>
        <p:nvSpPr>
          <p:cNvPr id="8" name="Platshållare för datum 3">
            <a:extLst>
              <a:ext uri="{FF2B5EF4-FFF2-40B4-BE49-F238E27FC236}">
                <a16:creationId xmlns:a16="http://schemas.microsoft.com/office/drawing/2014/main" id="{1C4A598B-4012-4CEA-8CB7-78B0069DC239}"/>
              </a:ext>
            </a:extLst>
          </p:cNvPr>
          <p:cNvSpPr>
            <a:spLocks noGrp="1"/>
          </p:cNvSpPr>
          <p:nvPr>
            <p:ph type="dt" sz="half" idx="2"/>
          </p:nvPr>
        </p:nvSpPr>
        <p:spPr>
          <a:xfrm>
            <a:off x="179387" y="4748400"/>
            <a:ext cx="932265" cy="135000"/>
          </a:xfrm>
          <a:prstGeom prst="rect">
            <a:avLst/>
          </a:prstGeom>
        </p:spPr>
        <p:txBody>
          <a:bodyPr vert="horz" lIns="0" tIns="0" rIns="0" bIns="0" rtlCol="0" anchor="b" anchorCtr="0"/>
          <a:lstStyle>
            <a:lvl1pPr algn="l">
              <a:lnSpc>
                <a:spcPts val="900"/>
              </a:lnSpc>
              <a:defRPr sz="580">
                <a:solidFill>
                  <a:schemeClr val="tx1">
                    <a:tint val="75000"/>
                  </a:schemeClr>
                </a:solidFill>
              </a:defRPr>
            </a:lvl1pPr>
          </a:lstStyle>
          <a:p>
            <a:fld id="{1B7FCC58-6C03-4214-A61D-92067F31ED60}" type="datetime1">
              <a:rPr lang="en-GB" smtClean="0"/>
              <a:t>05/06/2023</a:t>
            </a:fld>
            <a:endParaRPr lang="en-GB" dirty="0"/>
          </a:p>
        </p:txBody>
      </p:sp>
      <p:sp>
        <p:nvSpPr>
          <p:cNvPr id="13" name="Platshållare för sidfot 4">
            <a:extLst>
              <a:ext uri="{FF2B5EF4-FFF2-40B4-BE49-F238E27FC236}">
                <a16:creationId xmlns:a16="http://schemas.microsoft.com/office/drawing/2014/main" id="{34FC6F1E-6431-4AB4-8153-72388C873417}"/>
              </a:ext>
            </a:extLst>
          </p:cNvPr>
          <p:cNvSpPr>
            <a:spLocks noGrp="1"/>
          </p:cNvSpPr>
          <p:nvPr>
            <p:ph type="ftr" sz="quarter" idx="3"/>
          </p:nvPr>
        </p:nvSpPr>
        <p:spPr>
          <a:xfrm>
            <a:off x="179387" y="4856400"/>
            <a:ext cx="2620800" cy="135000"/>
          </a:xfrm>
          <a:prstGeom prst="rect">
            <a:avLst/>
          </a:prstGeom>
        </p:spPr>
        <p:txBody>
          <a:bodyPr vert="horz" lIns="0" tIns="0" rIns="0" bIns="0" rtlCol="0" anchor="b" anchorCtr="0"/>
          <a:lstStyle>
            <a:lvl1pPr algn="l">
              <a:lnSpc>
                <a:spcPts val="900"/>
              </a:lnSpc>
              <a:defRPr sz="580">
                <a:solidFill>
                  <a:schemeClr val="tx1">
                    <a:tint val="75000"/>
                  </a:schemeClr>
                </a:solidFill>
              </a:defRPr>
            </a:lvl1pPr>
          </a:lstStyle>
          <a:p>
            <a:r>
              <a:rPr lang="en-US"/>
              <a:t>C4 – Strictly confidential, C3 – Restricted, C2 – Internal, C1 – Public</a:t>
            </a:r>
            <a:endParaRPr lang="en-GB" dirty="0"/>
          </a:p>
        </p:txBody>
      </p:sp>
      <p:sp>
        <p:nvSpPr>
          <p:cNvPr id="14" name="Platshållare för bildnummer 5">
            <a:extLst>
              <a:ext uri="{FF2B5EF4-FFF2-40B4-BE49-F238E27FC236}">
                <a16:creationId xmlns:a16="http://schemas.microsoft.com/office/drawing/2014/main" id="{96BCA3F5-397E-4E99-A44B-CE72C3106DC6}"/>
              </a:ext>
            </a:extLst>
          </p:cNvPr>
          <p:cNvSpPr>
            <a:spLocks noGrp="1"/>
          </p:cNvSpPr>
          <p:nvPr>
            <p:ph type="sldNum" sz="quarter" idx="4"/>
          </p:nvPr>
        </p:nvSpPr>
        <p:spPr>
          <a:xfrm>
            <a:off x="8600400" y="4806000"/>
            <a:ext cx="374400" cy="180000"/>
          </a:xfrm>
          <a:prstGeom prst="rect">
            <a:avLst/>
          </a:prstGeom>
        </p:spPr>
        <p:txBody>
          <a:bodyPr vert="horz" lIns="0" tIns="0" rIns="0" bIns="0" rtlCol="0" anchor="b" anchorCtr="0"/>
          <a:lstStyle>
            <a:lvl1pPr algn="r">
              <a:lnSpc>
                <a:spcPts val="900"/>
              </a:lnSpc>
              <a:defRPr sz="580">
                <a:solidFill>
                  <a:schemeClr val="tx1">
                    <a:tint val="75000"/>
                  </a:schemeClr>
                </a:solidFill>
              </a:defRPr>
            </a:lvl1pPr>
          </a:lstStyle>
          <a:p>
            <a:fld id="{B2B07D95-7C69-46C0-AD2A-2DA1650028AD}" type="slidenum">
              <a:rPr lang="en-GB" smtClean="0"/>
              <a:pPr/>
              <a:t>‹#›</a:t>
            </a:fld>
            <a:endParaRPr lang="en-GB" dirty="0"/>
          </a:p>
        </p:txBody>
      </p:sp>
    </p:spTree>
    <p:extLst>
      <p:ext uri="{BB962C8B-B14F-4D97-AF65-F5344CB8AC3E}">
        <p14:creationId xmlns:p14="http://schemas.microsoft.com/office/powerpoint/2010/main" val="268509356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5265">
          <p15:clr>
            <a:srgbClr val="FBAE40"/>
          </p15:clr>
        </p15:guide>
        <p15:guide id="5" orient="horz" pos="248">
          <p15:clr>
            <a:srgbClr val="FBAE40"/>
          </p15:clr>
        </p15:guide>
        <p15:guide id="6" orient="horz" pos="826">
          <p15:clr>
            <a:srgbClr val="FBAE40"/>
          </p15:clr>
        </p15:guide>
        <p15:guide id="7" orient="horz" pos="917">
          <p15:clr>
            <a:srgbClr val="FBAE40"/>
          </p15:clr>
        </p15:guide>
        <p15:guide id="8" orient="horz" pos="2935">
          <p15:clr>
            <a:srgbClr val="FBAE40"/>
          </p15:clr>
        </p15:guide>
        <p15:guide id="9" pos="49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able light grey">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5377F337-814E-4C5D-8CA3-D4E247302999}"/>
              </a:ext>
            </a:extLst>
          </p:cNvPr>
          <p:cNvSpPr/>
          <p:nvPr userDrawn="1"/>
        </p:nvSpPr>
        <p:spPr>
          <a:xfrm>
            <a:off x="179387" y="160433"/>
            <a:ext cx="8785225" cy="4489200"/>
          </a:xfrm>
          <a:prstGeom prst="rect">
            <a:avLst/>
          </a:prstGeom>
          <a:solidFill>
            <a:schemeClr val="tx2">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 name="Rubrik 1">
            <a:extLst>
              <a:ext uri="{FF2B5EF4-FFF2-40B4-BE49-F238E27FC236}">
                <a16:creationId xmlns:a16="http://schemas.microsoft.com/office/drawing/2014/main" id="{FC0E32CA-3FB7-410F-9A05-C7FF2899D791}"/>
              </a:ext>
            </a:extLst>
          </p:cNvPr>
          <p:cNvSpPr>
            <a:spLocks noGrp="1"/>
          </p:cNvSpPr>
          <p:nvPr>
            <p:ph type="title" hasCustomPrompt="1"/>
          </p:nvPr>
        </p:nvSpPr>
        <p:spPr>
          <a:xfrm>
            <a:off x="792000" y="396000"/>
            <a:ext cx="7560000" cy="900000"/>
          </a:xfrm>
        </p:spPr>
        <p:txBody>
          <a:bodyPr/>
          <a:lstStyle>
            <a:lvl1pPr>
              <a:defRPr/>
            </a:lvl1pPr>
          </a:lstStyle>
          <a:p>
            <a:r>
              <a:rPr lang="en-GB" noProof="0" dirty="0"/>
              <a:t>Headline</a:t>
            </a:r>
          </a:p>
        </p:txBody>
      </p:sp>
      <p:sp>
        <p:nvSpPr>
          <p:cNvPr id="8" name="Platshållare för datum 3">
            <a:extLst>
              <a:ext uri="{FF2B5EF4-FFF2-40B4-BE49-F238E27FC236}">
                <a16:creationId xmlns:a16="http://schemas.microsoft.com/office/drawing/2014/main" id="{1C4A598B-4012-4CEA-8CB7-78B0069DC239}"/>
              </a:ext>
            </a:extLst>
          </p:cNvPr>
          <p:cNvSpPr>
            <a:spLocks noGrp="1"/>
          </p:cNvSpPr>
          <p:nvPr>
            <p:ph type="dt" sz="half" idx="2"/>
          </p:nvPr>
        </p:nvSpPr>
        <p:spPr>
          <a:xfrm>
            <a:off x="179387" y="4748400"/>
            <a:ext cx="932265" cy="135000"/>
          </a:xfrm>
          <a:prstGeom prst="rect">
            <a:avLst/>
          </a:prstGeom>
        </p:spPr>
        <p:txBody>
          <a:bodyPr vert="horz" lIns="0" tIns="0" rIns="0" bIns="0" rtlCol="0" anchor="b" anchorCtr="0"/>
          <a:lstStyle>
            <a:lvl1pPr algn="l">
              <a:lnSpc>
                <a:spcPts val="900"/>
              </a:lnSpc>
              <a:defRPr sz="580">
                <a:solidFill>
                  <a:schemeClr val="tx1">
                    <a:tint val="75000"/>
                  </a:schemeClr>
                </a:solidFill>
              </a:defRPr>
            </a:lvl1pPr>
          </a:lstStyle>
          <a:p>
            <a:fld id="{C7E94122-1395-4606-B067-E4BE6AB7155A}" type="datetime1">
              <a:rPr lang="en-GB" smtClean="0"/>
              <a:t>05/06/2023</a:t>
            </a:fld>
            <a:endParaRPr lang="en-GB" dirty="0"/>
          </a:p>
        </p:txBody>
      </p:sp>
      <p:sp>
        <p:nvSpPr>
          <p:cNvPr id="13" name="Platshållare för sidfot 4">
            <a:extLst>
              <a:ext uri="{FF2B5EF4-FFF2-40B4-BE49-F238E27FC236}">
                <a16:creationId xmlns:a16="http://schemas.microsoft.com/office/drawing/2014/main" id="{34FC6F1E-6431-4AB4-8153-72388C873417}"/>
              </a:ext>
            </a:extLst>
          </p:cNvPr>
          <p:cNvSpPr>
            <a:spLocks noGrp="1"/>
          </p:cNvSpPr>
          <p:nvPr>
            <p:ph type="ftr" sz="quarter" idx="3"/>
          </p:nvPr>
        </p:nvSpPr>
        <p:spPr>
          <a:xfrm>
            <a:off x="179387" y="4856400"/>
            <a:ext cx="2620800" cy="135000"/>
          </a:xfrm>
          <a:prstGeom prst="rect">
            <a:avLst/>
          </a:prstGeom>
        </p:spPr>
        <p:txBody>
          <a:bodyPr vert="horz" lIns="0" tIns="0" rIns="0" bIns="0" rtlCol="0" anchor="b" anchorCtr="0"/>
          <a:lstStyle>
            <a:lvl1pPr algn="l">
              <a:lnSpc>
                <a:spcPts val="900"/>
              </a:lnSpc>
              <a:defRPr sz="580">
                <a:solidFill>
                  <a:schemeClr val="tx1">
                    <a:tint val="75000"/>
                  </a:schemeClr>
                </a:solidFill>
              </a:defRPr>
            </a:lvl1pPr>
          </a:lstStyle>
          <a:p>
            <a:r>
              <a:rPr lang="en-US"/>
              <a:t>C4 – Strictly confidential, C3 – Restricted, C2 – Internal, C1 – Public</a:t>
            </a:r>
            <a:endParaRPr lang="en-GB" dirty="0"/>
          </a:p>
        </p:txBody>
      </p:sp>
      <p:sp>
        <p:nvSpPr>
          <p:cNvPr id="14" name="Platshållare för bildnummer 5">
            <a:extLst>
              <a:ext uri="{FF2B5EF4-FFF2-40B4-BE49-F238E27FC236}">
                <a16:creationId xmlns:a16="http://schemas.microsoft.com/office/drawing/2014/main" id="{96BCA3F5-397E-4E99-A44B-CE72C3106DC6}"/>
              </a:ext>
            </a:extLst>
          </p:cNvPr>
          <p:cNvSpPr>
            <a:spLocks noGrp="1"/>
          </p:cNvSpPr>
          <p:nvPr>
            <p:ph type="sldNum" sz="quarter" idx="4"/>
          </p:nvPr>
        </p:nvSpPr>
        <p:spPr>
          <a:xfrm>
            <a:off x="8600400" y="4806000"/>
            <a:ext cx="374400" cy="180000"/>
          </a:xfrm>
          <a:prstGeom prst="rect">
            <a:avLst/>
          </a:prstGeom>
        </p:spPr>
        <p:txBody>
          <a:bodyPr vert="horz" lIns="0" tIns="0" rIns="0" bIns="0" rtlCol="0" anchor="b" anchorCtr="0"/>
          <a:lstStyle>
            <a:lvl1pPr algn="r">
              <a:lnSpc>
                <a:spcPts val="900"/>
              </a:lnSpc>
              <a:defRPr sz="580">
                <a:solidFill>
                  <a:schemeClr val="tx1">
                    <a:tint val="75000"/>
                  </a:schemeClr>
                </a:solidFill>
              </a:defRPr>
            </a:lvl1pPr>
          </a:lstStyle>
          <a:p>
            <a:fld id="{B2B07D95-7C69-46C0-AD2A-2DA1650028AD}" type="slidenum">
              <a:rPr lang="en-GB" smtClean="0"/>
              <a:pPr/>
              <a:t>‹#›</a:t>
            </a:fld>
            <a:endParaRPr lang="en-GB" dirty="0"/>
          </a:p>
        </p:txBody>
      </p:sp>
      <p:sp>
        <p:nvSpPr>
          <p:cNvPr id="5" name="Platshållare för tabell 4">
            <a:extLst>
              <a:ext uri="{FF2B5EF4-FFF2-40B4-BE49-F238E27FC236}">
                <a16:creationId xmlns:a16="http://schemas.microsoft.com/office/drawing/2014/main" id="{3840BC47-92DD-479A-B9A5-7794537DE55C}"/>
              </a:ext>
            </a:extLst>
          </p:cNvPr>
          <p:cNvSpPr>
            <a:spLocks noGrp="1"/>
          </p:cNvSpPr>
          <p:nvPr>
            <p:ph type="tbl" sz="quarter" idx="10"/>
          </p:nvPr>
        </p:nvSpPr>
        <p:spPr>
          <a:xfrm>
            <a:off x="1890000" y="1455738"/>
            <a:ext cx="5364000" cy="3187700"/>
          </a:xfrm>
        </p:spPr>
        <p:txBody>
          <a:bodyPr/>
          <a:lstStyle>
            <a:lvl1pPr marL="0" indent="0">
              <a:buNone/>
              <a:defRPr/>
            </a:lvl1pPr>
          </a:lstStyle>
          <a:p>
            <a:r>
              <a:rPr lang="sv-SE" noProof="0"/>
              <a:t>Klicka på ikonen för att lägga till en tabell</a:t>
            </a:r>
            <a:endParaRPr lang="en-GB" noProof="0"/>
          </a:p>
        </p:txBody>
      </p:sp>
    </p:spTree>
    <p:extLst>
      <p:ext uri="{BB962C8B-B14F-4D97-AF65-F5344CB8AC3E}">
        <p14:creationId xmlns:p14="http://schemas.microsoft.com/office/powerpoint/2010/main" val="406883588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5265">
          <p15:clr>
            <a:srgbClr val="FBAE40"/>
          </p15:clr>
        </p15:guide>
        <p15:guide id="5" orient="horz" pos="248">
          <p15:clr>
            <a:srgbClr val="FBAE40"/>
          </p15:clr>
        </p15:guide>
        <p15:guide id="6" orient="horz" pos="814">
          <p15:clr>
            <a:srgbClr val="FBAE40"/>
          </p15:clr>
        </p15:guide>
        <p15:guide id="7" orient="horz" pos="917">
          <p15:clr>
            <a:srgbClr val="FBAE40"/>
          </p15:clr>
        </p15:guide>
        <p15:guide id="8" orient="horz" pos="2935">
          <p15:clr>
            <a:srgbClr val="FBAE40"/>
          </p15:clr>
        </p15:guide>
        <p15:guide id="9" pos="49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4 content grey">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5377F337-814E-4C5D-8CA3-D4E247302999}"/>
              </a:ext>
            </a:extLst>
          </p:cNvPr>
          <p:cNvSpPr/>
          <p:nvPr userDrawn="1"/>
        </p:nvSpPr>
        <p:spPr>
          <a:xfrm>
            <a:off x="179387" y="162000"/>
            <a:ext cx="8785225" cy="4489200"/>
          </a:xfrm>
          <a:prstGeom prst="rect">
            <a:avLst/>
          </a:prstGeom>
          <a:solidFill>
            <a:schemeClr val="tx2">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 name="Rubrik 1">
            <a:extLst>
              <a:ext uri="{FF2B5EF4-FFF2-40B4-BE49-F238E27FC236}">
                <a16:creationId xmlns:a16="http://schemas.microsoft.com/office/drawing/2014/main" id="{FC0E32CA-3FB7-410F-9A05-C7FF2899D791}"/>
              </a:ext>
            </a:extLst>
          </p:cNvPr>
          <p:cNvSpPr>
            <a:spLocks noGrp="1"/>
          </p:cNvSpPr>
          <p:nvPr>
            <p:ph type="title" hasCustomPrompt="1"/>
          </p:nvPr>
        </p:nvSpPr>
        <p:spPr>
          <a:xfrm>
            <a:off x="792000" y="396000"/>
            <a:ext cx="7560000" cy="900000"/>
          </a:xfrm>
        </p:spPr>
        <p:txBody>
          <a:bodyPr/>
          <a:lstStyle>
            <a:lvl1pPr>
              <a:defRPr/>
            </a:lvl1pPr>
          </a:lstStyle>
          <a:p>
            <a:r>
              <a:rPr lang="en-GB" noProof="0" dirty="0"/>
              <a:t>Headline</a:t>
            </a:r>
          </a:p>
        </p:txBody>
      </p:sp>
      <p:sp>
        <p:nvSpPr>
          <p:cNvPr id="3" name="Platshållare för innehåll 2">
            <a:extLst>
              <a:ext uri="{FF2B5EF4-FFF2-40B4-BE49-F238E27FC236}">
                <a16:creationId xmlns:a16="http://schemas.microsoft.com/office/drawing/2014/main" id="{E6DF9E76-C076-461E-AFF4-DB7B045CACC2}"/>
              </a:ext>
            </a:extLst>
          </p:cNvPr>
          <p:cNvSpPr>
            <a:spLocks noGrp="1"/>
          </p:cNvSpPr>
          <p:nvPr>
            <p:ph idx="1"/>
          </p:nvPr>
        </p:nvSpPr>
        <p:spPr>
          <a:xfrm>
            <a:off x="792000" y="1455738"/>
            <a:ext cx="1800000" cy="3188262"/>
          </a:xfrm>
        </p:spPr>
        <p:txBody>
          <a:bodyPr/>
          <a:lstStyle>
            <a:lvl1pPr marL="0" indent="0">
              <a:buNone/>
              <a:defRPr/>
            </a:lvl1pPr>
          </a:lstStyle>
          <a:p>
            <a:pPr lvl="0"/>
            <a:r>
              <a:rPr lang="sv-SE" noProof="0"/>
              <a:t>Klicka här för att ändra format på bakgrundstexten</a:t>
            </a:r>
          </a:p>
        </p:txBody>
      </p:sp>
      <p:sp>
        <p:nvSpPr>
          <p:cNvPr id="12" name="Platshållare för innehåll 2">
            <a:extLst>
              <a:ext uri="{FF2B5EF4-FFF2-40B4-BE49-F238E27FC236}">
                <a16:creationId xmlns:a16="http://schemas.microsoft.com/office/drawing/2014/main" id="{B53B647A-14D3-48CB-8CDB-72DE4931B864}"/>
              </a:ext>
            </a:extLst>
          </p:cNvPr>
          <p:cNvSpPr>
            <a:spLocks noGrp="1"/>
          </p:cNvSpPr>
          <p:nvPr>
            <p:ph idx="10"/>
          </p:nvPr>
        </p:nvSpPr>
        <p:spPr>
          <a:xfrm>
            <a:off x="2715084" y="1455738"/>
            <a:ext cx="1800000" cy="3188262"/>
          </a:xfrm>
        </p:spPr>
        <p:txBody>
          <a:bodyPr/>
          <a:lstStyle>
            <a:lvl1pPr marL="0" indent="0">
              <a:buNone/>
              <a:defRPr/>
            </a:lvl1pPr>
          </a:lstStyle>
          <a:p>
            <a:pPr lvl="0"/>
            <a:r>
              <a:rPr lang="sv-SE" noProof="0"/>
              <a:t>Klicka här för att ändra format på bakgrundstexten</a:t>
            </a:r>
          </a:p>
        </p:txBody>
      </p:sp>
      <p:sp>
        <p:nvSpPr>
          <p:cNvPr id="13" name="Platshållare för innehåll 2">
            <a:extLst>
              <a:ext uri="{FF2B5EF4-FFF2-40B4-BE49-F238E27FC236}">
                <a16:creationId xmlns:a16="http://schemas.microsoft.com/office/drawing/2014/main" id="{FCA1BE9A-588B-431B-B77F-002737A6630A}"/>
              </a:ext>
            </a:extLst>
          </p:cNvPr>
          <p:cNvSpPr>
            <a:spLocks noGrp="1"/>
          </p:cNvSpPr>
          <p:nvPr>
            <p:ph idx="11"/>
          </p:nvPr>
        </p:nvSpPr>
        <p:spPr>
          <a:xfrm>
            <a:off x="4638168" y="1455738"/>
            <a:ext cx="1800000" cy="3188262"/>
          </a:xfrm>
        </p:spPr>
        <p:txBody>
          <a:bodyPr/>
          <a:lstStyle>
            <a:lvl1pPr marL="0" indent="0">
              <a:buNone/>
              <a:defRPr/>
            </a:lvl1pPr>
          </a:lstStyle>
          <a:p>
            <a:pPr lvl="0"/>
            <a:r>
              <a:rPr lang="sv-SE" noProof="0"/>
              <a:t>Klicka här för att ändra format på bakgrundstexten</a:t>
            </a:r>
          </a:p>
        </p:txBody>
      </p:sp>
      <p:sp>
        <p:nvSpPr>
          <p:cNvPr id="14" name="Platshållare för innehåll 2">
            <a:extLst>
              <a:ext uri="{FF2B5EF4-FFF2-40B4-BE49-F238E27FC236}">
                <a16:creationId xmlns:a16="http://schemas.microsoft.com/office/drawing/2014/main" id="{6E76225C-D2DD-4811-8B85-98DE0D16C836}"/>
              </a:ext>
            </a:extLst>
          </p:cNvPr>
          <p:cNvSpPr>
            <a:spLocks noGrp="1"/>
          </p:cNvSpPr>
          <p:nvPr>
            <p:ph idx="12"/>
          </p:nvPr>
        </p:nvSpPr>
        <p:spPr>
          <a:xfrm>
            <a:off x="6561252" y="1455738"/>
            <a:ext cx="1800000" cy="3188262"/>
          </a:xfrm>
        </p:spPr>
        <p:txBody>
          <a:bodyPr/>
          <a:lstStyle>
            <a:lvl1pPr marL="0" indent="0">
              <a:buNone/>
              <a:defRPr/>
            </a:lvl1pPr>
          </a:lstStyle>
          <a:p>
            <a:pPr lvl="0"/>
            <a:r>
              <a:rPr lang="sv-SE" noProof="0"/>
              <a:t>Klicka här för att ändra format på bakgrundstexten</a:t>
            </a:r>
          </a:p>
        </p:txBody>
      </p:sp>
      <p:sp>
        <p:nvSpPr>
          <p:cNvPr id="17" name="Platshållare för datum 3">
            <a:extLst>
              <a:ext uri="{FF2B5EF4-FFF2-40B4-BE49-F238E27FC236}">
                <a16:creationId xmlns:a16="http://schemas.microsoft.com/office/drawing/2014/main" id="{589E82A9-45F0-424F-993B-08DB3BFC46E7}"/>
              </a:ext>
            </a:extLst>
          </p:cNvPr>
          <p:cNvSpPr>
            <a:spLocks noGrp="1"/>
          </p:cNvSpPr>
          <p:nvPr>
            <p:ph type="dt" sz="half" idx="2"/>
          </p:nvPr>
        </p:nvSpPr>
        <p:spPr>
          <a:xfrm>
            <a:off x="179387" y="4748400"/>
            <a:ext cx="932265" cy="135000"/>
          </a:xfrm>
          <a:prstGeom prst="rect">
            <a:avLst/>
          </a:prstGeom>
        </p:spPr>
        <p:txBody>
          <a:bodyPr vert="horz" lIns="0" tIns="0" rIns="0" bIns="0" rtlCol="0" anchor="b" anchorCtr="0"/>
          <a:lstStyle>
            <a:lvl1pPr algn="l">
              <a:lnSpc>
                <a:spcPts val="900"/>
              </a:lnSpc>
              <a:defRPr sz="580">
                <a:solidFill>
                  <a:schemeClr val="tx1">
                    <a:tint val="75000"/>
                  </a:schemeClr>
                </a:solidFill>
              </a:defRPr>
            </a:lvl1pPr>
          </a:lstStyle>
          <a:p>
            <a:fld id="{1993706A-8862-4B82-A9E0-B596238DDA33}" type="datetime1">
              <a:rPr lang="en-GB" smtClean="0"/>
              <a:t>05/06/2023</a:t>
            </a:fld>
            <a:endParaRPr lang="en-GB" dirty="0"/>
          </a:p>
        </p:txBody>
      </p:sp>
      <p:sp>
        <p:nvSpPr>
          <p:cNvPr id="18" name="Platshållare för sidfot 4">
            <a:extLst>
              <a:ext uri="{FF2B5EF4-FFF2-40B4-BE49-F238E27FC236}">
                <a16:creationId xmlns:a16="http://schemas.microsoft.com/office/drawing/2014/main" id="{7DB5E1AF-6369-47F1-B1AB-3576766E1064}"/>
              </a:ext>
            </a:extLst>
          </p:cNvPr>
          <p:cNvSpPr>
            <a:spLocks noGrp="1"/>
          </p:cNvSpPr>
          <p:nvPr>
            <p:ph type="ftr" sz="quarter" idx="3"/>
          </p:nvPr>
        </p:nvSpPr>
        <p:spPr>
          <a:xfrm>
            <a:off x="179387" y="4856400"/>
            <a:ext cx="2620800" cy="135000"/>
          </a:xfrm>
          <a:prstGeom prst="rect">
            <a:avLst/>
          </a:prstGeom>
        </p:spPr>
        <p:txBody>
          <a:bodyPr vert="horz" lIns="0" tIns="0" rIns="0" bIns="0" rtlCol="0" anchor="b" anchorCtr="0"/>
          <a:lstStyle>
            <a:lvl1pPr algn="l">
              <a:lnSpc>
                <a:spcPts val="900"/>
              </a:lnSpc>
              <a:defRPr sz="580">
                <a:solidFill>
                  <a:schemeClr val="tx1">
                    <a:tint val="75000"/>
                  </a:schemeClr>
                </a:solidFill>
              </a:defRPr>
            </a:lvl1pPr>
          </a:lstStyle>
          <a:p>
            <a:r>
              <a:rPr lang="en-US"/>
              <a:t>C4 – Strictly confidential, C3 – Restricted, C2 – Internal, C1 – Public</a:t>
            </a:r>
            <a:endParaRPr lang="en-GB" dirty="0"/>
          </a:p>
        </p:txBody>
      </p:sp>
      <p:sp>
        <p:nvSpPr>
          <p:cNvPr id="19" name="Platshållare för bildnummer 5">
            <a:extLst>
              <a:ext uri="{FF2B5EF4-FFF2-40B4-BE49-F238E27FC236}">
                <a16:creationId xmlns:a16="http://schemas.microsoft.com/office/drawing/2014/main" id="{97058980-897B-4AD3-A6BC-13215AE6E384}"/>
              </a:ext>
            </a:extLst>
          </p:cNvPr>
          <p:cNvSpPr>
            <a:spLocks noGrp="1"/>
          </p:cNvSpPr>
          <p:nvPr>
            <p:ph type="sldNum" sz="quarter" idx="4"/>
          </p:nvPr>
        </p:nvSpPr>
        <p:spPr>
          <a:xfrm>
            <a:off x="8600400" y="4806000"/>
            <a:ext cx="374400" cy="180000"/>
          </a:xfrm>
          <a:prstGeom prst="rect">
            <a:avLst/>
          </a:prstGeom>
        </p:spPr>
        <p:txBody>
          <a:bodyPr vert="horz" lIns="0" tIns="0" rIns="0" bIns="0" rtlCol="0" anchor="b" anchorCtr="0"/>
          <a:lstStyle>
            <a:lvl1pPr algn="r">
              <a:lnSpc>
                <a:spcPts val="900"/>
              </a:lnSpc>
              <a:defRPr sz="580">
                <a:solidFill>
                  <a:schemeClr val="tx1">
                    <a:tint val="75000"/>
                  </a:schemeClr>
                </a:solidFill>
              </a:defRPr>
            </a:lvl1pPr>
          </a:lstStyle>
          <a:p>
            <a:fld id="{B2B07D95-7C69-46C0-AD2A-2DA1650028AD}" type="slidenum">
              <a:rPr lang="en-GB" smtClean="0"/>
              <a:pPr/>
              <a:t>‹#›</a:t>
            </a:fld>
            <a:endParaRPr lang="en-GB" dirty="0"/>
          </a:p>
        </p:txBody>
      </p:sp>
    </p:spTree>
    <p:extLst>
      <p:ext uri="{BB962C8B-B14F-4D97-AF65-F5344CB8AC3E}">
        <p14:creationId xmlns:p14="http://schemas.microsoft.com/office/powerpoint/2010/main" val="106489987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248">
          <p15:clr>
            <a:srgbClr val="FBAE40"/>
          </p15:clr>
        </p15:guide>
        <p15:guide id="4" orient="horz" pos="826">
          <p15:clr>
            <a:srgbClr val="FBAE40"/>
          </p15:clr>
        </p15:guide>
        <p15:guide id="5" orient="horz" pos="917">
          <p15:clr>
            <a:srgbClr val="FBAE40"/>
          </p15:clr>
        </p15:guide>
        <p15:guide id="6" orient="horz" pos="2935">
          <p15:clr>
            <a:srgbClr val="FBAE40"/>
          </p15:clr>
        </p15:guide>
        <p15:guide id="7" pos="499">
          <p15:clr>
            <a:srgbClr val="FBAE40"/>
          </p15:clr>
        </p15:guide>
        <p15:guide id="8" pos="5267">
          <p15:clr>
            <a:srgbClr val="FBAE40"/>
          </p15:clr>
        </p15:guide>
        <p15:guide id="9" pos="1633">
          <p15:clr>
            <a:srgbClr val="FBAE40"/>
          </p15:clr>
        </p15:guide>
        <p15:guide id="10" pos="1710">
          <p15:clr>
            <a:srgbClr val="FBAE40"/>
          </p15:clr>
        </p15:guide>
        <p15:guide id="11" pos="2844">
          <p15:clr>
            <a:srgbClr val="FBAE40"/>
          </p15:clr>
        </p15:guide>
        <p15:guide id="12" pos="2922">
          <p15:clr>
            <a:srgbClr val="FBAE40"/>
          </p15:clr>
        </p15:guide>
        <p15:guide id="13" pos="4056">
          <p15:clr>
            <a:srgbClr val="FBAE40"/>
          </p15:clr>
        </p15:guide>
        <p15:guide id="14" pos="413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_">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F1FEA1-B236-42CA-B107-5AA57115737C}"/>
              </a:ext>
            </a:extLst>
          </p:cNvPr>
          <p:cNvSpPr>
            <a:spLocks noGrp="1"/>
          </p:cNvSpPr>
          <p:nvPr>
            <p:ph type="title" hasCustomPrompt="1"/>
          </p:nvPr>
        </p:nvSpPr>
        <p:spPr/>
        <p:txBody>
          <a:bodyPr/>
          <a:lstStyle>
            <a:lvl1pPr>
              <a:defRPr/>
            </a:lvl1pPr>
          </a:lstStyle>
          <a:p>
            <a:r>
              <a:rPr lang="en-GB" noProof="0" dirty="0"/>
              <a:t>Headline</a:t>
            </a:r>
          </a:p>
        </p:txBody>
      </p:sp>
      <p:sp>
        <p:nvSpPr>
          <p:cNvPr id="6" name="Platshållare för datum 3">
            <a:extLst>
              <a:ext uri="{FF2B5EF4-FFF2-40B4-BE49-F238E27FC236}">
                <a16:creationId xmlns:a16="http://schemas.microsoft.com/office/drawing/2014/main" id="{DDF92EE2-58DD-4DF6-A2E5-499E34623D6A}"/>
              </a:ext>
            </a:extLst>
          </p:cNvPr>
          <p:cNvSpPr>
            <a:spLocks noGrp="1"/>
          </p:cNvSpPr>
          <p:nvPr>
            <p:ph type="dt" sz="half" idx="2"/>
          </p:nvPr>
        </p:nvSpPr>
        <p:spPr>
          <a:xfrm>
            <a:off x="179387" y="4748400"/>
            <a:ext cx="932265" cy="135000"/>
          </a:xfrm>
          <a:prstGeom prst="rect">
            <a:avLst/>
          </a:prstGeom>
        </p:spPr>
        <p:txBody>
          <a:bodyPr vert="horz" lIns="0" tIns="0" rIns="0" bIns="0" rtlCol="0" anchor="b" anchorCtr="0"/>
          <a:lstStyle>
            <a:lvl1pPr algn="l">
              <a:lnSpc>
                <a:spcPts val="900"/>
              </a:lnSpc>
              <a:defRPr sz="580">
                <a:solidFill>
                  <a:schemeClr val="tx1">
                    <a:tint val="75000"/>
                  </a:schemeClr>
                </a:solidFill>
              </a:defRPr>
            </a:lvl1pPr>
          </a:lstStyle>
          <a:p>
            <a:fld id="{85E6DB35-4279-40D4-86DF-00F6CC75599C}" type="datetime1">
              <a:rPr lang="en-GB" smtClean="0"/>
              <a:t>05/06/2023</a:t>
            </a:fld>
            <a:endParaRPr lang="en-GB" dirty="0"/>
          </a:p>
        </p:txBody>
      </p:sp>
      <p:sp>
        <p:nvSpPr>
          <p:cNvPr id="9" name="Platshållare för sidfot 4">
            <a:extLst>
              <a:ext uri="{FF2B5EF4-FFF2-40B4-BE49-F238E27FC236}">
                <a16:creationId xmlns:a16="http://schemas.microsoft.com/office/drawing/2014/main" id="{01637DE1-884E-4F3A-8CA9-489221E4A740}"/>
              </a:ext>
            </a:extLst>
          </p:cNvPr>
          <p:cNvSpPr>
            <a:spLocks noGrp="1"/>
          </p:cNvSpPr>
          <p:nvPr>
            <p:ph type="ftr" sz="quarter" idx="3"/>
          </p:nvPr>
        </p:nvSpPr>
        <p:spPr>
          <a:xfrm>
            <a:off x="179387" y="4856400"/>
            <a:ext cx="2620800" cy="135000"/>
          </a:xfrm>
          <a:prstGeom prst="rect">
            <a:avLst/>
          </a:prstGeom>
        </p:spPr>
        <p:txBody>
          <a:bodyPr vert="horz" lIns="0" tIns="0" rIns="0" bIns="0" rtlCol="0" anchor="b" anchorCtr="0"/>
          <a:lstStyle>
            <a:lvl1pPr algn="l">
              <a:lnSpc>
                <a:spcPts val="900"/>
              </a:lnSpc>
              <a:defRPr sz="580">
                <a:solidFill>
                  <a:schemeClr val="tx1">
                    <a:tint val="75000"/>
                  </a:schemeClr>
                </a:solidFill>
              </a:defRPr>
            </a:lvl1pPr>
          </a:lstStyle>
          <a:p>
            <a:r>
              <a:rPr lang="en-US"/>
              <a:t>C4 – Strictly confidential, C3 – Restricted, C2 – Internal, C1 – Public</a:t>
            </a:r>
            <a:endParaRPr lang="en-GB" dirty="0"/>
          </a:p>
        </p:txBody>
      </p:sp>
      <p:sp>
        <p:nvSpPr>
          <p:cNvPr id="10" name="Platshållare för bildnummer 5">
            <a:extLst>
              <a:ext uri="{FF2B5EF4-FFF2-40B4-BE49-F238E27FC236}">
                <a16:creationId xmlns:a16="http://schemas.microsoft.com/office/drawing/2014/main" id="{55C3E5CC-4B21-42DB-A4F1-31204EAB215E}"/>
              </a:ext>
            </a:extLst>
          </p:cNvPr>
          <p:cNvSpPr>
            <a:spLocks noGrp="1"/>
          </p:cNvSpPr>
          <p:nvPr>
            <p:ph type="sldNum" sz="quarter" idx="4"/>
          </p:nvPr>
        </p:nvSpPr>
        <p:spPr>
          <a:xfrm>
            <a:off x="8600400" y="4806000"/>
            <a:ext cx="374400" cy="180000"/>
          </a:xfrm>
          <a:prstGeom prst="rect">
            <a:avLst/>
          </a:prstGeom>
        </p:spPr>
        <p:txBody>
          <a:bodyPr vert="horz" lIns="0" tIns="0" rIns="0" bIns="0" rtlCol="0" anchor="b" anchorCtr="0"/>
          <a:lstStyle>
            <a:lvl1pPr algn="r">
              <a:lnSpc>
                <a:spcPts val="900"/>
              </a:lnSpc>
              <a:defRPr sz="580">
                <a:solidFill>
                  <a:schemeClr val="tx1">
                    <a:tint val="75000"/>
                  </a:schemeClr>
                </a:solidFill>
              </a:defRPr>
            </a:lvl1pPr>
          </a:lstStyle>
          <a:p>
            <a:fld id="{B2B07D95-7C69-46C0-AD2A-2DA1650028AD}" type="slidenum">
              <a:rPr lang="en-GB" smtClean="0"/>
              <a:pPr/>
              <a:t>‹#›</a:t>
            </a:fld>
            <a:endParaRPr lang="en-GB" dirty="0"/>
          </a:p>
        </p:txBody>
      </p:sp>
    </p:spTree>
    <p:extLst>
      <p:ext uri="{BB962C8B-B14F-4D97-AF65-F5344CB8AC3E}">
        <p14:creationId xmlns:p14="http://schemas.microsoft.com/office/powerpoint/2010/main" val="182585654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5261">
          <p15:clr>
            <a:srgbClr val="FBAE40"/>
          </p15:clr>
        </p15:guide>
        <p15:guide id="4" pos="499">
          <p15:clr>
            <a:srgbClr val="FBAE40"/>
          </p15:clr>
        </p15:guide>
        <p15:guide id="5" orient="horz" pos="249">
          <p15:clr>
            <a:srgbClr val="FBAE40"/>
          </p15:clr>
        </p15:guide>
        <p15:guide id="6" orient="horz" pos="826">
          <p15:clr>
            <a:srgbClr val="FBAE40"/>
          </p15:clr>
        </p15:guide>
        <p15:guide id="7" orient="horz" pos="283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 Headline only">
    <p:bg>
      <p:bgPr>
        <a:solidFill>
          <a:schemeClr val="bg2"/>
        </a:solidFill>
        <a:effectLst/>
      </p:bgPr>
    </p:bg>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4F9BFEED-0E03-904F-9847-3F79E60C9524}"/>
              </a:ext>
            </a:extLst>
          </p:cNvPr>
          <p:cNvSpPr>
            <a:spLocks noGrp="1"/>
          </p:cNvSpPr>
          <p:nvPr>
            <p:ph type="title" hasCustomPrompt="1"/>
          </p:nvPr>
        </p:nvSpPr>
        <p:spPr>
          <a:xfrm>
            <a:off x="323848" y="525600"/>
            <a:ext cx="7056440" cy="1498314"/>
          </a:xfrm>
        </p:spPr>
        <p:txBody>
          <a:bodyPr rIns="144000"/>
          <a:lstStyle>
            <a:lvl1pPr>
              <a:defRPr sz="3000" spc="-70" baseline="0"/>
            </a:lvl1pPr>
          </a:lstStyle>
          <a:p>
            <a:r>
              <a:rPr lang="en-GB" noProof="0" dirty="0"/>
              <a:t>Click to add a headline of maximum three lines</a:t>
            </a:r>
          </a:p>
        </p:txBody>
      </p:sp>
      <p:sp>
        <p:nvSpPr>
          <p:cNvPr id="16" name="Platshållare för text 15">
            <a:extLst>
              <a:ext uri="{FF2B5EF4-FFF2-40B4-BE49-F238E27FC236}">
                <a16:creationId xmlns:a16="http://schemas.microsoft.com/office/drawing/2014/main" id="{CF7D2E26-08D8-5949-87B2-516D214C08AD}"/>
              </a:ext>
            </a:extLst>
          </p:cNvPr>
          <p:cNvSpPr>
            <a:spLocks noGrp="1"/>
          </p:cNvSpPr>
          <p:nvPr>
            <p:ph type="body" sz="quarter" idx="14" hasCustomPrompt="1"/>
          </p:nvPr>
        </p:nvSpPr>
        <p:spPr>
          <a:xfrm>
            <a:off x="323850" y="276226"/>
            <a:ext cx="4176713" cy="276999"/>
          </a:xfrm>
        </p:spPr>
        <p:txBody>
          <a:bodyPr lIns="111600" rIns="144000" anchor="t"/>
          <a:lstStyle>
            <a:lvl1pPr marL="3175" indent="-3175">
              <a:buNone/>
              <a:tabLst/>
              <a:defRPr sz="1200" b="1"/>
            </a:lvl1pPr>
            <a:lvl2pPr>
              <a:buNone/>
              <a:defRPr/>
            </a:lvl2pPr>
            <a:lvl3pPr>
              <a:buNone/>
              <a:defRPr/>
            </a:lvl3pPr>
            <a:lvl4pPr>
              <a:buNone/>
              <a:defRPr/>
            </a:lvl4pPr>
            <a:lvl5pPr>
              <a:buNone/>
              <a:defRPr/>
            </a:lvl5pPr>
          </a:lstStyle>
          <a:p>
            <a:pPr lvl="0"/>
            <a:r>
              <a:rPr lang="en-GB" noProof="0" dirty="0"/>
              <a:t>Click to add navigation/chapter tracker</a:t>
            </a:r>
          </a:p>
        </p:txBody>
      </p:sp>
      <p:sp>
        <p:nvSpPr>
          <p:cNvPr id="35" name="Date Placeholder 3">
            <a:extLst>
              <a:ext uri="{FF2B5EF4-FFF2-40B4-BE49-F238E27FC236}">
                <a16:creationId xmlns:a16="http://schemas.microsoft.com/office/drawing/2014/main" id="{EBF909F0-CE1B-3D46-83B7-E4DA279DC19B}"/>
              </a:ext>
            </a:extLst>
          </p:cNvPr>
          <p:cNvSpPr>
            <a:spLocks noGrp="1"/>
          </p:cNvSpPr>
          <p:nvPr>
            <p:ph type="dt" sz="half" idx="2"/>
          </p:nvPr>
        </p:nvSpPr>
        <p:spPr>
          <a:xfrm>
            <a:off x="110287" y="4901296"/>
            <a:ext cx="2948826" cy="115200"/>
          </a:xfrm>
          <a:prstGeom prst="rect">
            <a:avLst/>
          </a:prstGeom>
        </p:spPr>
        <p:txBody>
          <a:bodyPr vert="horz" lIns="0" tIns="0" rIns="0" bIns="0" rtlCol="0" anchor="t"/>
          <a:lstStyle>
            <a:lvl1pPr algn="l">
              <a:defRPr sz="600" b="0">
                <a:solidFill>
                  <a:srgbClr val="737373"/>
                </a:solidFill>
              </a:defRPr>
            </a:lvl1pPr>
          </a:lstStyle>
          <a:p>
            <a:fld id="{BD1B854F-2FC6-47A7-B859-101D8FCCC1FB}" type="datetime1">
              <a:rPr lang="sv-SE" noProof="0" smtClean="0"/>
              <a:t>2023-06-05</a:t>
            </a:fld>
            <a:endParaRPr lang="en-GB" noProof="0"/>
          </a:p>
        </p:txBody>
      </p:sp>
      <p:sp>
        <p:nvSpPr>
          <p:cNvPr id="36" name="Slide Number Placeholder 5">
            <a:extLst>
              <a:ext uri="{FF2B5EF4-FFF2-40B4-BE49-F238E27FC236}">
                <a16:creationId xmlns:a16="http://schemas.microsoft.com/office/drawing/2014/main" id="{EB2FF840-5D29-6845-91DA-E82490F28637}"/>
              </a:ext>
            </a:extLst>
          </p:cNvPr>
          <p:cNvSpPr>
            <a:spLocks noGrp="1"/>
          </p:cNvSpPr>
          <p:nvPr>
            <p:ph type="sldNum" sz="quarter" idx="4"/>
          </p:nvPr>
        </p:nvSpPr>
        <p:spPr>
          <a:xfrm>
            <a:off x="8640418" y="5003474"/>
            <a:ext cx="324294" cy="82456"/>
          </a:xfrm>
          <a:prstGeom prst="rect">
            <a:avLst/>
          </a:prstGeom>
        </p:spPr>
        <p:txBody>
          <a:bodyPr vert="horz" lIns="0" tIns="0" rIns="0" bIns="0" rtlCol="0" anchor="t"/>
          <a:lstStyle>
            <a:lvl1pPr algn="r">
              <a:defRPr sz="600" b="0">
                <a:solidFill>
                  <a:srgbClr val="737373"/>
                </a:solidFill>
              </a:defRPr>
            </a:lvl1pPr>
          </a:lstStyle>
          <a:p>
            <a:fld id="{17CD396C-6A52-4D5A-BAE3-92A1CC3BBDE0}" type="slidenum">
              <a:rPr lang="en-GB" noProof="0" smtClean="0"/>
              <a:pPr/>
              <a:t>‹#›</a:t>
            </a:fld>
            <a:endParaRPr lang="en-GB" noProof="0"/>
          </a:p>
        </p:txBody>
      </p:sp>
      <p:sp>
        <p:nvSpPr>
          <p:cNvPr id="9" name="Platshållare för sidfot 6">
            <a:extLst>
              <a:ext uri="{FF2B5EF4-FFF2-40B4-BE49-F238E27FC236}">
                <a16:creationId xmlns:a16="http://schemas.microsoft.com/office/drawing/2014/main" id="{616B5AAB-F6E7-9147-98E7-3D0B31E4B4D8}"/>
              </a:ext>
            </a:extLst>
          </p:cNvPr>
          <p:cNvSpPr>
            <a:spLocks noGrp="1"/>
          </p:cNvSpPr>
          <p:nvPr>
            <p:ph type="ftr" sz="quarter" idx="3"/>
          </p:nvPr>
        </p:nvSpPr>
        <p:spPr>
          <a:xfrm>
            <a:off x="6084887" y="4901296"/>
            <a:ext cx="2879823" cy="115200"/>
          </a:xfrm>
          <a:prstGeom prst="rect">
            <a:avLst/>
          </a:prstGeom>
        </p:spPr>
        <p:txBody>
          <a:bodyPr vert="horz" lIns="0" tIns="0" rIns="0" bIns="0" rtlCol="0" anchor="t"/>
          <a:lstStyle>
            <a:lvl1pPr algn="r">
              <a:defRPr sz="6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2529230202"/>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 Text on background image">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0C18E683-E62F-A04E-9D50-572DEA18E067}"/>
              </a:ext>
            </a:extLst>
          </p:cNvPr>
          <p:cNvSpPr>
            <a:spLocks noGrp="1"/>
          </p:cNvSpPr>
          <p:nvPr>
            <p:ph type="pic" sz="quarter" idx="15" hasCustomPrompt="1"/>
          </p:nvPr>
        </p:nvSpPr>
        <p:spPr>
          <a:xfrm>
            <a:off x="179388" y="158750"/>
            <a:ext cx="8785225" cy="4681538"/>
          </a:xfrm>
          <a:blipFill>
            <a:blip r:embed="rId2"/>
            <a:tile tx="0" ty="0" sx="100000" sy="100000" flip="none" algn="tl"/>
          </a:blipFill>
        </p:spPr>
        <p:txBody>
          <a:bodyPr/>
          <a:lstStyle>
            <a:lvl1pPr algn="ctr">
              <a:buNone/>
              <a:defRPr sz="800">
                <a:solidFill>
                  <a:schemeClr val="bg1">
                    <a:lumMod val="75000"/>
                  </a:schemeClr>
                </a:solidFill>
              </a:defRPr>
            </a:lvl1pPr>
          </a:lstStyle>
          <a:p>
            <a:r>
              <a:rPr lang="en-GB" noProof="0"/>
              <a:t>Click on the icon to add an image</a:t>
            </a:r>
          </a:p>
        </p:txBody>
      </p:sp>
      <p:sp>
        <p:nvSpPr>
          <p:cNvPr id="6" name="Rubrik 5">
            <a:extLst>
              <a:ext uri="{FF2B5EF4-FFF2-40B4-BE49-F238E27FC236}">
                <a16:creationId xmlns:a16="http://schemas.microsoft.com/office/drawing/2014/main" id="{4F9BFEED-0E03-904F-9847-3F79E60C9524}"/>
              </a:ext>
            </a:extLst>
          </p:cNvPr>
          <p:cNvSpPr>
            <a:spLocks noGrp="1"/>
          </p:cNvSpPr>
          <p:nvPr>
            <p:ph type="title" hasCustomPrompt="1"/>
          </p:nvPr>
        </p:nvSpPr>
        <p:spPr>
          <a:xfrm>
            <a:off x="323850" y="525600"/>
            <a:ext cx="4176713" cy="1498314"/>
          </a:xfrm>
        </p:spPr>
        <p:txBody>
          <a:bodyPr rIns="216000"/>
          <a:lstStyle>
            <a:lvl1pPr>
              <a:defRPr sz="3000" spc="-70" baseline="0">
                <a:solidFill>
                  <a:schemeClr val="bg1"/>
                </a:solidFill>
              </a:defRPr>
            </a:lvl1pPr>
          </a:lstStyle>
          <a:p>
            <a:r>
              <a:rPr lang="en-GB" noProof="0" dirty="0"/>
              <a:t>Click to add a headline of maximum three lines</a:t>
            </a:r>
          </a:p>
        </p:txBody>
      </p:sp>
      <p:sp>
        <p:nvSpPr>
          <p:cNvPr id="12" name="Platshållare för text 11">
            <a:extLst>
              <a:ext uri="{FF2B5EF4-FFF2-40B4-BE49-F238E27FC236}">
                <a16:creationId xmlns:a16="http://schemas.microsoft.com/office/drawing/2014/main" id="{D84E0A46-5973-4E46-9096-4F1FFEB637F6}"/>
              </a:ext>
            </a:extLst>
          </p:cNvPr>
          <p:cNvSpPr>
            <a:spLocks noGrp="1"/>
          </p:cNvSpPr>
          <p:nvPr>
            <p:ph type="body" sz="quarter" idx="13" hasCustomPrompt="1"/>
          </p:nvPr>
        </p:nvSpPr>
        <p:spPr>
          <a:xfrm>
            <a:off x="323851" y="2103438"/>
            <a:ext cx="4176712" cy="2592387"/>
          </a:xfrm>
        </p:spPr>
        <p:txBody>
          <a:bodyPr rIns="216000"/>
          <a:lstStyle>
            <a:lvl1pPr>
              <a:defRPr sz="14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6" name="Platshållare för text 15">
            <a:extLst>
              <a:ext uri="{FF2B5EF4-FFF2-40B4-BE49-F238E27FC236}">
                <a16:creationId xmlns:a16="http://schemas.microsoft.com/office/drawing/2014/main" id="{CF7D2E26-08D8-5949-87B2-516D214C08AD}"/>
              </a:ext>
            </a:extLst>
          </p:cNvPr>
          <p:cNvSpPr>
            <a:spLocks noGrp="1"/>
          </p:cNvSpPr>
          <p:nvPr>
            <p:ph type="body" sz="quarter" idx="14" hasCustomPrompt="1"/>
          </p:nvPr>
        </p:nvSpPr>
        <p:spPr>
          <a:xfrm>
            <a:off x="323850" y="276226"/>
            <a:ext cx="4176713" cy="276999"/>
          </a:xfrm>
        </p:spPr>
        <p:txBody>
          <a:bodyPr lIns="111600" rIns="216000" anchor="t"/>
          <a:lstStyle>
            <a:lvl1pPr marL="3175" indent="-3175">
              <a:buNone/>
              <a:tabLst/>
              <a:defRPr sz="1200" b="1">
                <a:solidFill>
                  <a:schemeClr val="bg1"/>
                </a:solidFill>
              </a:defRPr>
            </a:lvl1pPr>
            <a:lvl2pPr>
              <a:buNone/>
              <a:defRPr/>
            </a:lvl2pPr>
            <a:lvl3pPr>
              <a:buNone/>
              <a:defRPr/>
            </a:lvl3pPr>
            <a:lvl4pPr>
              <a:buNone/>
              <a:defRPr/>
            </a:lvl4pPr>
            <a:lvl5pPr>
              <a:buNone/>
              <a:defRPr/>
            </a:lvl5pPr>
          </a:lstStyle>
          <a:p>
            <a:pPr lvl="0"/>
            <a:r>
              <a:rPr lang="en-GB" noProof="0" dirty="0"/>
              <a:t>Click to add navigation/chapter tracker</a:t>
            </a:r>
          </a:p>
        </p:txBody>
      </p:sp>
      <p:sp>
        <p:nvSpPr>
          <p:cNvPr id="38" name="Date Placeholder 3">
            <a:extLst>
              <a:ext uri="{FF2B5EF4-FFF2-40B4-BE49-F238E27FC236}">
                <a16:creationId xmlns:a16="http://schemas.microsoft.com/office/drawing/2014/main" id="{B7D04508-015B-A24C-A068-9517A03041E5}"/>
              </a:ext>
            </a:extLst>
          </p:cNvPr>
          <p:cNvSpPr>
            <a:spLocks noGrp="1"/>
          </p:cNvSpPr>
          <p:nvPr>
            <p:ph type="dt" sz="half" idx="2"/>
          </p:nvPr>
        </p:nvSpPr>
        <p:spPr>
          <a:xfrm>
            <a:off x="110287" y="4901296"/>
            <a:ext cx="2948826" cy="115200"/>
          </a:xfrm>
          <a:prstGeom prst="rect">
            <a:avLst/>
          </a:prstGeom>
        </p:spPr>
        <p:txBody>
          <a:bodyPr vert="horz" lIns="0" tIns="0" rIns="0" bIns="0" rtlCol="0" anchor="t"/>
          <a:lstStyle>
            <a:lvl1pPr algn="l">
              <a:defRPr sz="600" b="0">
                <a:solidFill>
                  <a:srgbClr val="737373"/>
                </a:solidFill>
              </a:defRPr>
            </a:lvl1pPr>
          </a:lstStyle>
          <a:p>
            <a:fld id="{F1FC0DBA-5EB0-4268-9F7E-84E5785C57D2}" type="datetime1">
              <a:rPr lang="sv-SE" noProof="0" smtClean="0"/>
              <a:t>2023-06-05</a:t>
            </a:fld>
            <a:endParaRPr lang="en-GB" noProof="0"/>
          </a:p>
        </p:txBody>
      </p:sp>
      <p:sp>
        <p:nvSpPr>
          <p:cNvPr id="39" name="Slide Number Placeholder 5">
            <a:extLst>
              <a:ext uri="{FF2B5EF4-FFF2-40B4-BE49-F238E27FC236}">
                <a16:creationId xmlns:a16="http://schemas.microsoft.com/office/drawing/2014/main" id="{24E3E452-24F0-1B44-9014-429AC576B5B6}"/>
              </a:ext>
            </a:extLst>
          </p:cNvPr>
          <p:cNvSpPr>
            <a:spLocks noGrp="1"/>
          </p:cNvSpPr>
          <p:nvPr>
            <p:ph type="sldNum" sz="quarter" idx="4"/>
          </p:nvPr>
        </p:nvSpPr>
        <p:spPr>
          <a:xfrm>
            <a:off x="8640418" y="5003474"/>
            <a:ext cx="324294" cy="82456"/>
          </a:xfrm>
          <a:prstGeom prst="rect">
            <a:avLst/>
          </a:prstGeom>
        </p:spPr>
        <p:txBody>
          <a:bodyPr vert="horz" lIns="0" tIns="0" rIns="0" bIns="0" rtlCol="0" anchor="t"/>
          <a:lstStyle>
            <a:lvl1pPr algn="r">
              <a:defRPr sz="600" b="0">
                <a:solidFill>
                  <a:srgbClr val="737373"/>
                </a:solidFill>
              </a:defRPr>
            </a:lvl1pPr>
          </a:lstStyle>
          <a:p>
            <a:fld id="{17CD396C-6A52-4D5A-BAE3-92A1CC3BBDE0}" type="slidenum">
              <a:rPr lang="en-GB" noProof="0" smtClean="0"/>
              <a:pPr/>
              <a:t>‹#›</a:t>
            </a:fld>
            <a:endParaRPr lang="en-GB" noProof="0"/>
          </a:p>
        </p:txBody>
      </p:sp>
      <p:sp>
        <p:nvSpPr>
          <p:cNvPr id="10" name="Platshållare för sidfot 6">
            <a:extLst>
              <a:ext uri="{FF2B5EF4-FFF2-40B4-BE49-F238E27FC236}">
                <a16:creationId xmlns:a16="http://schemas.microsoft.com/office/drawing/2014/main" id="{5CA8B606-3188-9643-98F0-31B8738AF063}"/>
              </a:ext>
            </a:extLst>
          </p:cNvPr>
          <p:cNvSpPr>
            <a:spLocks noGrp="1"/>
          </p:cNvSpPr>
          <p:nvPr>
            <p:ph type="ftr" sz="quarter" idx="3"/>
          </p:nvPr>
        </p:nvSpPr>
        <p:spPr>
          <a:xfrm>
            <a:off x="6084887" y="4901296"/>
            <a:ext cx="2879823" cy="115200"/>
          </a:xfrm>
          <a:prstGeom prst="rect">
            <a:avLst/>
          </a:prstGeom>
        </p:spPr>
        <p:txBody>
          <a:bodyPr vert="horz" lIns="0" tIns="0" rIns="0" bIns="0" rtlCol="0" anchor="t"/>
          <a:lstStyle>
            <a:lvl1pPr algn="r">
              <a:defRPr sz="6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2555991504"/>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 Agenda Arrows">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4DCAD1AE-8D97-2642-99F1-C37A733B7968}"/>
              </a:ext>
            </a:extLst>
          </p:cNvPr>
          <p:cNvSpPr/>
          <p:nvPr userDrawn="1"/>
        </p:nvSpPr>
        <p:spPr>
          <a:xfrm>
            <a:off x="179388" y="158750"/>
            <a:ext cx="5761037" cy="4681538"/>
          </a:xfrm>
          <a:prstGeom prst="rect">
            <a:avLst/>
          </a:prstGeom>
          <a:solidFill>
            <a:srgbClr val="EB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2" name="Platshållare för text 11">
            <a:extLst>
              <a:ext uri="{FF2B5EF4-FFF2-40B4-BE49-F238E27FC236}">
                <a16:creationId xmlns:a16="http://schemas.microsoft.com/office/drawing/2014/main" id="{D84E0A46-5973-4E46-9096-4F1FFEB637F6}"/>
              </a:ext>
            </a:extLst>
          </p:cNvPr>
          <p:cNvSpPr>
            <a:spLocks noGrp="1"/>
          </p:cNvSpPr>
          <p:nvPr>
            <p:ph type="body" sz="quarter" idx="13" hasCustomPrompt="1"/>
          </p:nvPr>
        </p:nvSpPr>
        <p:spPr>
          <a:xfrm>
            <a:off x="323851" y="1093013"/>
            <a:ext cx="5616574" cy="3529178"/>
          </a:xfrm>
        </p:spPr>
        <p:txBody>
          <a:bodyPr rIns="216000"/>
          <a:lstStyle>
            <a:lvl1pPr marL="266700" indent="-266700">
              <a:lnSpc>
                <a:spcPct val="95000"/>
              </a:lnSpc>
              <a:spcBef>
                <a:spcPts val="0"/>
              </a:spcBef>
              <a:spcAft>
                <a:spcPts val="1000"/>
              </a:spcAft>
              <a:buFontTx/>
              <a:buBlip>
                <a:blip r:embed="rId2">
                  <a:extLst>
                    <a:ext uri="{96DAC541-7B7A-43D3-8B79-37D633B846F1}">
                      <asvg:svgBlip xmlns:asvg="http://schemas.microsoft.com/office/drawing/2016/SVG/main" r:embed="rId3"/>
                    </a:ext>
                  </a:extLst>
                </a:blip>
              </a:buBlip>
              <a:tabLst/>
              <a:defRPr sz="1800" b="1"/>
            </a:lvl1pPr>
            <a:lvl2pPr marL="15875" indent="-15875">
              <a:tabLst/>
              <a:defRPr sz="2400" b="1"/>
            </a:lvl2pPr>
            <a:lvl3pPr marL="15875" indent="-15875">
              <a:tabLst/>
              <a:defRPr sz="2400" b="1"/>
            </a:lvl3pPr>
            <a:lvl4pPr marL="15875" indent="-15875">
              <a:tabLst/>
              <a:defRPr sz="2400" b="1"/>
            </a:lvl4pPr>
            <a:lvl5pPr marL="15875" indent="-15875">
              <a:tabLst/>
              <a:defRPr sz="2400" b="1"/>
            </a:lvl5pPr>
          </a:lstStyle>
          <a:p>
            <a:pPr lvl="0"/>
            <a:r>
              <a:rPr lang="en-GB" noProof="0" dirty="0"/>
              <a:t>Click to add text</a:t>
            </a:r>
          </a:p>
        </p:txBody>
      </p:sp>
      <p:sp>
        <p:nvSpPr>
          <p:cNvPr id="38" name="Date Placeholder 3">
            <a:extLst>
              <a:ext uri="{FF2B5EF4-FFF2-40B4-BE49-F238E27FC236}">
                <a16:creationId xmlns:a16="http://schemas.microsoft.com/office/drawing/2014/main" id="{B7D04508-015B-A24C-A068-9517A03041E5}"/>
              </a:ext>
            </a:extLst>
          </p:cNvPr>
          <p:cNvSpPr>
            <a:spLocks noGrp="1"/>
          </p:cNvSpPr>
          <p:nvPr>
            <p:ph type="dt" sz="half" idx="2"/>
          </p:nvPr>
        </p:nvSpPr>
        <p:spPr>
          <a:xfrm>
            <a:off x="110287" y="4901296"/>
            <a:ext cx="2948826" cy="115200"/>
          </a:xfrm>
          <a:prstGeom prst="rect">
            <a:avLst/>
          </a:prstGeom>
        </p:spPr>
        <p:txBody>
          <a:bodyPr vert="horz" lIns="0" tIns="0" rIns="0" bIns="0" rtlCol="0" anchor="t"/>
          <a:lstStyle>
            <a:lvl1pPr algn="l">
              <a:defRPr sz="600" b="0">
                <a:solidFill>
                  <a:srgbClr val="737373"/>
                </a:solidFill>
              </a:defRPr>
            </a:lvl1pPr>
          </a:lstStyle>
          <a:p>
            <a:fld id="{5D4455A8-33F0-4161-8B91-C54BA9B1810F}" type="datetime1">
              <a:rPr lang="sv-SE" noProof="0" smtClean="0"/>
              <a:t>2023-06-05</a:t>
            </a:fld>
            <a:endParaRPr lang="en-GB" noProof="0"/>
          </a:p>
        </p:txBody>
      </p:sp>
      <p:sp>
        <p:nvSpPr>
          <p:cNvPr id="39" name="Slide Number Placeholder 5">
            <a:extLst>
              <a:ext uri="{FF2B5EF4-FFF2-40B4-BE49-F238E27FC236}">
                <a16:creationId xmlns:a16="http://schemas.microsoft.com/office/drawing/2014/main" id="{24E3E452-24F0-1B44-9014-429AC576B5B6}"/>
              </a:ext>
            </a:extLst>
          </p:cNvPr>
          <p:cNvSpPr>
            <a:spLocks noGrp="1"/>
          </p:cNvSpPr>
          <p:nvPr>
            <p:ph type="sldNum" sz="quarter" idx="4"/>
          </p:nvPr>
        </p:nvSpPr>
        <p:spPr>
          <a:xfrm>
            <a:off x="8640418" y="5003474"/>
            <a:ext cx="324294" cy="82456"/>
          </a:xfrm>
          <a:prstGeom prst="rect">
            <a:avLst/>
          </a:prstGeom>
        </p:spPr>
        <p:txBody>
          <a:bodyPr vert="horz" lIns="0" tIns="0" rIns="0" bIns="0" rtlCol="0" anchor="t"/>
          <a:lstStyle>
            <a:lvl1pPr algn="r">
              <a:defRPr sz="600" b="0">
                <a:solidFill>
                  <a:srgbClr val="737373"/>
                </a:solidFill>
              </a:defRPr>
            </a:lvl1pPr>
          </a:lstStyle>
          <a:p>
            <a:fld id="{17CD396C-6A52-4D5A-BAE3-92A1CC3BBDE0}" type="slidenum">
              <a:rPr lang="en-GB" noProof="0" smtClean="0"/>
              <a:pPr/>
              <a:t>‹#›</a:t>
            </a:fld>
            <a:endParaRPr lang="en-GB" noProof="0"/>
          </a:p>
        </p:txBody>
      </p:sp>
      <p:sp>
        <p:nvSpPr>
          <p:cNvPr id="10" name="Platshållare för bild 3">
            <a:extLst>
              <a:ext uri="{FF2B5EF4-FFF2-40B4-BE49-F238E27FC236}">
                <a16:creationId xmlns:a16="http://schemas.microsoft.com/office/drawing/2014/main" id="{69385D67-02A2-3847-B925-568E12036F00}"/>
              </a:ext>
            </a:extLst>
          </p:cNvPr>
          <p:cNvSpPr>
            <a:spLocks noGrp="1"/>
          </p:cNvSpPr>
          <p:nvPr>
            <p:ph type="pic" sz="quarter" idx="15" hasCustomPrompt="1"/>
          </p:nvPr>
        </p:nvSpPr>
        <p:spPr>
          <a:xfrm>
            <a:off x="6084887" y="158750"/>
            <a:ext cx="2879725" cy="4681538"/>
          </a:xfrm>
          <a:blipFill dpi="0" rotWithShape="1">
            <a:blip r:embed="rId4"/>
            <a:srcRect/>
            <a:tile tx="0" ty="0" sx="100000" sy="100000" flip="none" algn="tl"/>
          </a:blipFill>
        </p:spPr>
        <p:txBody>
          <a:bodyPr/>
          <a:lstStyle>
            <a:lvl1pPr algn="ctr">
              <a:buNone/>
              <a:defRPr sz="800">
                <a:solidFill>
                  <a:schemeClr val="bg1">
                    <a:lumMod val="75000"/>
                  </a:schemeClr>
                </a:solidFill>
              </a:defRPr>
            </a:lvl1pPr>
          </a:lstStyle>
          <a:p>
            <a:r>
              <a:rPr lang="en-GB" noProof="0"/>
              <a:t>Click on the icon to add an image</a:t>
            </a:r>
          </a:p>
        </p:txBody>
      </p:sp>
      <p:sp>
        <p:nvSpPr>
          <p:cNvPr id="13" name="Platshållare för sidfot 6">
            <a:extLst>
              <a:ext uri="{FF2B5EF4-FFF2-40B4-BE49-F238E27FC236}">
                <a16:creationId xmlns:a16="http://schemas.microsoft.com/office/drawing/2014/main" id="{B10204F0-D72F-7C43-9047-C52F851EBA3E}"/>
              </a:ext>
            </a:extLst>
          </p:cNvPr>
          <p:cNvSpPr>
            <a:spLocks noGrp="1"/>
          </p:cNvSpPr>
          <p:nvPr>
            <p:ph type="ftr" sz="quarter" idx="3"/>
          </p:nvPr>
        </p:nvSpPr>
        <p:spPr>
          <a:xfrm>
            <a:off x="6084887" y="4901296"/>
            <a:ext cx="2879823" cy="115200"/>
          </a:xfrm>
          <a:prstGeom prst="rect">
            <a:avLst/>
          </a:prstGeom>
        </p:spPr>
        <p:txBody>
          <a:bodyPr vert="horz" lIns="0" tIns="0" rIns="0" bIns="0" rtlCol="0" anchor="t"/>
          <a:lstStyle>
            <a:lvl1pPr algn="r">
              <a:defRPr sz="600">
                <a:solidFill>
                  <a:srgbClr val="737373"/>
                </a:solidFill>
              </a:defRPr>
            </a:lvl1pPr>
          </a:lstStyle>
          <a:p>
            <a:r>
              <a:rPr lang="en-GB" noProof="0"/>
              <a:t>Go to header/footer to change text </a:t>
            </a:r>
          </a:p>
          <a:p>
            <a:endParaRPr lang="en-GB" noProof="0"/>
          </a:p>
        </p:txBody>
      </p:sp>
      <p:sp>
        <p:nvSpPr>
          <p:cNvPr id="17" name="Rubrik 1">
            <a:extLst>
              <a:ext uri="{FF2B5EF4-FFF2-40B4-BE49-F238E27FC236}">
                <a16:creationId xmlns:a16="http://schemas.microsoft.com/office/drawing/2014/main" id="{2A7B5CC4-3731-AB42-B5BE-731595BD8458}"/>
              </a:ext>
            </a:extLst>
          </p:cNvPr>
          <p:cNvSpPr>
            <a:spLocks noGrp="1"/>
          </p:cNvSpPr>
          <p:nvPr>
            <p:ph type="title" hasCustomPrompt="1"/>
          </p:nvPr>
        </p:nvSpPr>
        <p:spPr>
          <a:xfrm>
            <a:off x="323850" y="239375"/>
            <a:ext cx="5616574" cy="625283"/>
          </a:xfrm>
        </p:spPr>
        <p:txBody>
          <a:bodyPr rIns="216000"/>
          <a:lstStyle>
            <a:lvl1pPr>
              <a:defRPr sz="3000" spc="-70" baseline="0"/>
            </a:lvl1pPr>
          </a:lstStyle>
          <a:p>
            <a:r>
              <a:rPr lang="en-GB" dirty="0"/>
              <a:t>Add agenda headline</a:t>
            </a:r>
          </a:p>
        </p:txBody>
      </p:sp>
    </p:spTree>
    <p:extLst>
      <p:ext uri="{BB962C8B-B14F-4D97-AF65-F5344CB8AC3E}">
        <p14:creationId xmlns:p14="http://schemas.microsoft.com/office/powerpoint/2010/main" val="2801752891"/>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dark">
    <p:spTree>
      <p:nvGrpSpPr>
        <p:cNvPr id="1" name=""/>
        <p:cNvGrpSpPr/>
        <p:nvPr/>
      </p:nvGrpSpPr>
      <p:grpSpPr>
        <a:xfrm>
          <a:off x="0" y="0"/>
          <a:ext cx="0" cy="0"/>
          <a:chOff x="0" y="0"/>
          <a:chExt cx="0" cy="0"/>
        </a:xfrm>
      </p:grpSpPr>
      <p:sp>
        <p:nvSpPr>
          <p:cNvPr id="12" name="Platshållare för bild 4">
            <a:extLst>
              <a:ext uri="{FF2B5EF4-FFF2-40B4-BE49-F238E27FC236}">
                <a16:creationId xmlns:a16="http://schemas.microsoft.com/office/drawing/2014/main" id="{41EC61FF-2DF8-4E41-9AC2-00EBA6C4EE46}"/>
              </a:ext>
            </a:extLst>
          </p:cNvPr>
          <p:cNvSpPr>
            <a:spLocks noGrp="1"/>
          </p:cNvSpPr>
          <p:nvPr>
            <p:ph type="pic" sz="quarter" idx="14"/>
          </p:nvPr>
        </p:nvSpPr>
        <p:spPr>
          <a:xfrm>
            <a:off x="179387" y="162000"/>
            <a:ext cx="8785225" cy="4489200"/>
          </a:xfrm>
        </p:spPr>
        <p:txBody>
          <a:bodyPr/>
          <a:lstStyle>
            <a:lvl1pPr marL="0" indent="0">
              <a:buNone/>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A8701F40-435C-45D0-AF3A-C418FF0B07C4}"/>
              </a:ext>
            </a:extLst>
          </p:cNvPr>
          <p:cNvSpPr>
            <a:spLocks noGrp="1"/>
          </p:cNvSpPr>
          <p:nvPr>
            <p:ph type="ctrTitle" hasCustomPrompt="1"/>
          </p:nvPr>
        </p:nvSpPr>
        <p:spPr>
          <a:xfrm>
            <a:off x="179387" y="1324800"/>
            <a:ext cx="8795413" cy="1411571"/>
          </a:xfrm>
        </p:spPr>
        <p:txBody>
          <a:bodyPr anchor="ctr" anchorCtr="0"/>
          <a:lstStyle>
            <a:lvl1pPr algn="ctr">
              <a:lnSpc>
                <a:spcPct val="85000"/>
              </a:lnSpc>
              <a:defRPr sz="6000">
                <a:solidFill>
                  <a:schemeClr val="bg1"/>
                </a:solidFill>
              </a:defRPr>
            </a:lvl1pPr>
          </a:lstStyle>
          <a:p>
            <a:r>
              <a:rPr lang="en-GB" noProof="0" dirty="0"/>
              <a:t>Headline</a:t>
            </a:r>
          </a:p>
        </p:txBody>
      </p:sp>
      <p:sp>
        <p:nvSpPr>
          <p:cNvPr id="3" name="Underrubrik 2">
            <a:extLst>
              <a:ext uri="{FF2B5EF4-FFF2-40B4-BE49-F238E27FC236}">
                <a16:creationId xmlns:a16="http://schemas.microsoft.com/office/drawing/2014/main" id="{B298BC51-1A25-4531-BE85-A74DC30969FB}"/>
              </a:ext>
            </a:extLst>
          </p:cNvPr>
          <p:cNvSpPr>
            <a:spLocks noGrp="1"/>
          </p:cNvSpPr>
          <p:nvPr>
            <p:ph type="subTitle" idx="1" hasCustomPrompt="1"/>
          </p:nvPr>
        </p:nvSpPr>
        <p:spPr>
          <a:xfrm>
            <a:off x="1872000" y="2937600"/>
            <a:ext cx="5400000" cy="662158"/>
          </a:xfrm>
        </p:spPr>
        <p:txBody>
          <a:bodyPr/>
          <a:lstStyle>
            <a:lvl1pPr marL="0" indent="0" algn="ctr">
              <a:lnSpc>
                <a:spcPts val="1600"/>
              </a:lnSpc>
              <a:buNone/>
              <a:defRPr sz="1200" b="1">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noProof="0" dirty="0"/>
              <a:t>Subheading</a:t>
            </a:r>
          </a:p>
        </p:txBody>
      </p:sp>
      <p:sp>
        <p:nvSpPr>
          <p:cNvPr id="9" name="Platshållare för text 8">
            <a:extLst>
              <a:ext uri="{FF2B5EF4-FFF2-40B4-BE49-F238E27FC236}">
                <a16:creationId xmlns:a16="http://schemas.microsoft.com/office/drawing/2014/main" id="{B8A0E61E-09AA-47C6-A25C-1725CA5C9C11}"/>
              </a:ext>
            </a:extLst>
          </p:cNvPr>
          <p:cNvSpPr>
            <a:spLocks noGrp="1"/>
          </p:cNvSpPr>
          <p:nvPr>
            <p:ph type="body" sz="quarter" idx="13" hasCustomPrompt="1"/>
          </p:nvPr>
        </p:nvSpPr>
        <p:spPr>
          <a:xfrm>
            <a:off x="2772000" y="3700800"/>
            <a:ext cx="3600000" cy="360000"/>
          </a:xfrm>
        </p:spPr>
        <p:txBody>
          <a:bodyPr anchor="t" anchorCtr="0"/>
          <a:lstStyle>
            <a:lvl1pPr marL="0" indent="0" algn="ctr">
              <a:lnSpc>
                <a:spcPts val="1400"/>
              </a:lnSpc>
              <a:buNone/>
              <a:defRPr sz="800">
                <a:solidFill>
                  <a:schemeClr val="bg1"/>
                </a:solidFill>
              </a:defRPr>
            </a:lvl1pPr>
          </a:lstStyle>
          <a:p>
            <a:pPr lvl="0"/>
            <a:r>
              <a:rPr lang="en-GB" noProof="0" dirty="0"/>
              <a:t>Text, Date, Author</a:t>
            </a:r>
          </a:p>
        </p:txBody>
      </p:sp>
      <p:sp>
        <p:nvSpPr>
          <p:cNvPr id="15" name="Platshållare för datum 3">
            <a:extLst>
              <a:ext uri="{FF2B5EF4-FFF2-40B4-BE49-F238E27FC236}">
                <a16:creationId xmlns:a16="http://schemas.microsoft.com/office/drawing/2014/main" id="{C731A680-3D34-4DE4-BC26-01FEA015A52A}"/>
              </a:ext>
            </a:extLst>
          </p:cNvPr>
          <p:cNvSpPr>
            <a:spLocks noGrp="1"/>
          </p:cNvSpPr>
          <p:nvPr>
            <p:ph type="dt" sz="half" idx="2"/>
          </p:nvPr>
        </p:nvSpPr>
        <p:spPr>
          <a:xfrm>
            <a:off x="179387" y="4748400"/>
            <a:ext cx="932265" cy="135000"/>
          </a:xfrm>
          <a:prstGeom prst="rect">
            <a:avLst/>
          </a:prstGeom>
        </p:spPr>
        <p:txBody>
          <a:bodyPr vert="horz" lIns="0" tIns="0" rIns="0" bIns="0" rtlCol="0" anchor="b" anchorCtr="0"/>
          <a:lstStyle>
            <a:lvl1pPr algn="l">
              <a:lnSpc>
                <a:spcPts val="900"/>
              </a:lnSpc>
              <a:defRPr sz="580">
                <a:solidFill>
                  <a:schemeClr val="tx1">
                    <a:tint val="75000"/>
                  </a:schemeClr>
                </a:solidFill>
              </a:defRPr>
            </a:lvl1pPr>
          </a:lstStyle>
          <a:p>
            <a:fld id="{2C678A9A-A8CB-4902-ADD9-68E69BD61902}" type="datetime1">
              <a:rPr lang="en-GB" smtClean="0"/>
              <a:t>05/06/2023</a:t>
            </a:fld>
            <a:endParaRPr lang="en-GB" dirty="0"/>
          </a:p>
        </p:txBody>
      </p:sp>
      <p:sp>
        <p:nvSpPr>
          <p:cNvPr id="16" name="Platshållare för sidfot 4">
            <a:extLst>
              <a:ext uri="{FF2B5EF4-FFF2-40B4-BE49-F238E27FC236}">
                <a16:creationId xmlns:a16="http://schemas.microsoft.com/office/drawing/2014/main" id="{B187FED9-07B2-4AD3-B30B-BD7394D85BC2}"/>
              </a:ext>
            </a:extLst>
          </p:cNvPr>
          <p:cNvSpPr>
            <a:spLocks noGrp="1"/>
          </p:cNvSpPr>
          <p:nvPr>
            <p:ph type="ftr" sz="quarter" idx="3"/>
          </p:nvPr>
        </p:nvSpPr>
        <p:spPr>
          <a:xfrm>
            <a:off x="179387" y="4856400"/>
            <a:ext cx="2620800" cy="135000"/>
          </a:xfrm>
          <a:prstGeom prst="rect">
            <a:avLst/>
          </a:prstGeom>
        </p:spPr>
        <p:txBody>
          <a:bodyPr vert="horz" lIns="0" tIns="0" rIns="0" bIns="0" rtlCol="0" anchor="b" anchorCtr="0"/>
          <a:lstStyle>
            <a:lvl1pPr algn="l">
              <a:lnSpc>
                <a:spcPts val="900"/>
              </a:lnSpc>
              <a:defRPr sz="580">
                <a:solidFill>
                  <a:schemeClr val="tx1">
                    <a:tint val="75000"/>
                  </a:schemeClr>
                </a:solidFill>
              </a:defRPr>
            </a:lvl1pPr>
          </a:lstStyle>
          <a:p>
            <a:r>
              <a:rPr lang="en-US"/>
              <a:t>C4 – Strictly confidential, C3 – Restricted, C2 – Internal, C1 – Public</a:t>
            </a:r>
            <a:endParaRPr lang="en-GB" dirty="0"/>
          </a:p>
        </p:txBody>
      </p:sp>
      <p:sp>
        <p:nvSpPr>
          <p:cNvPr id="18" name="Platshållare för bildnummer 5">
            <a:extLst>
              <a:ext uri="{FF2B5EF4-FFF2-40B4-BE49-F238E27FC236}">
                <a16:creationId xmlns:a16="http://schemas.microsoft.com/office/drawing/2014/main" id="{3EC18A65-3F5D-46F1-B685-A42DDA2CBF21}"/>
              </a:ext>
            </a:extLst>
          </p:cNvPr>
          <p:cNvSpPr>
            <a:spLocks noGrp="1"/>
          </p:cNvSpPr>
          <p:nvPr>
            <p:ph type="sldNum" sz="quarter" idx="4"/>
          </p:nvPr>
        </p:nvSpPr>
        <p:spPr>
          <a:xfrm>
            <a:off x="8600400" y="4806000"/>
            <a:ext cx="374400" cy="180000"/>
          </a:xfrm>
          <a:prstGeom prst="rect">
            <a:avLst/>
          </a:prstGeom>
        </p:spPr>
        <p:txBody>
          <a:bodyPr vert="horz" lIns="0" tIns="0" rIns="0" bIns="0" rtlCol="0" anchor="b" anchorCtr="0"/>
          <a:lstStyle>
            <a:lvl1pPr algn="r">
              <a:lnSpc>
                <a:spcPts val="900"/>
              </a:lnSpc>
              <a:defRPr sz="580">
                <a:solidFill>
                  <a:schemeClr val="tx1">
                    <a:tint val="75000"/>
                  </a:schemeClr>
                </a:solidFill>
              </a:defRPr>
            </a:lvl1pPr>
          </a:lstStyle>
          <a:p>
            <a:fld id="{B2B07D95-7C69-46C0-AD2A-2DA1650028AD}" type="slidenum">
              <a:rPr lang="en-GB" smtClean="0"/>
              <a:pPr/>
              <a:t>‹#›</a:t>
            </a:fld>
            <a:endParaRPr lang="en-GB" dirty="0"/>
          </a:p>
        </p:txBody>
      </p:sp>
    </p:spTree>
    <p:extLst>
      <p:ext uri="{BB962C8B-B14F-4D97-AF65-F5344CB8AC3E}">
        <p14:creationId xmlns:p14="http://schemas.microsoft.com/office/powerpoint/2010/main" val="210015311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010FCA7C-0B66-4085-944C-08C8B797F12F}"/>
              </a:ext>
            </a:extLst>
          </p:cNvPr>
          <p:cNvSpPr/>
          <p:nvPr userDrawn="1"/>
        </p:nvSpPr>
        <p:spPr>
          <a:xfrm>
            <a:off x="179387" y="160434"/>
            <a:ext cx="8785225" cy="4489200"/>
          </a:xfrm>
          <a:prstGeom prst="rect">
            <a:avLst/>
          </a:prstGeom>
          <a:solidFill>
            <a:schemeClr val="accent1">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 name="Rubrik 1">
            <a:extLst>
              <a:ext uri="{FF2B5EF4-FFF2-40B4-BE49-F238E27FC236}">
                <a16:creationId xmlns:a16="http://schemas.microsoft.com/office/drawing/2014/main" id="{A8701F40-435C-45D0-AF3A-C418FF0B07C4}"/>
              </a:ext>
            </a:extLst>
          </p:cNvPr>
          <p:cNvSpPr>
            <a:spLocks noGrp="1"/>
          </p:cNvSpPr>
          <p:nvPr>
            <p:ph type="ctrTitle" hasCustomPrompt="1"/>
          </p:nvPr>
        </p:nvSpPr>
        <p:spPr>
          <a:xfrm>
            <a:off x="179387" y="1324800"/>
            <a:ext cx="8785225" cy="1411571"/>
          </a:xfrm>
        </p:spPr>
        <p:txBody>
          <a:bodyPr anchor="ctr" anchorCtr="0"/>
          <a:lstStyle>
            <a:lvl1pPr algn="ctr">
              <a:lnSpc>
                <a:spcPct val="85000"/>
              </a:lnSpc>
              <a:defRPr sz="6000"/>
            </a:lvl1pPr>
          </a:lstStyle>
          <a:p>
            <a:r>
              <a:rPr lang="en-GB" noProof="0" dirty="0"/>
              <a:t>Headline</a:t>
            </a:r>
          </a:p>
        </p:txBody>
      </p:sp>
      <p:sp>
        <p:nvSpPr>
          <p:cNvPr id="3" name="Underrubrik 2">
            <a:extLst>
              <a:ext uri="{FF2B5EF4-FFF2-40B4-BE49-F238E27FC236}">
                <a16:creationId xmlns:a16="http://schemas.microsoft.com/office/drawing/2014/main" id="{B298BC51-1A25-4531-BE85-A74DC30969FB}"/>
              </a:ext>
            </a:extLst>
          </p:cNvPr>
          <p:cNvSpPr>
            <a:spLocks noGrp="1"/>
          </p:cNvSpPr>
          <p:nvPr>
            <p:ph type="subTitle" idx="1" hasCustomPrompt="1"/>
          </p:nvPr>
        </p:nvSpPr>
        <p:spPr>
          <a:xfrm>
            <a:off x="1872000" y="2937600"/>
            <a:ext cx="5400000" cy="662158"/>
          </a:xfrm>
        </p:spPr>
        <p:txBody>
          <a:bodyPr/>
          <a:lstStyle>
            <a:lvl1pPr marL="0" indent="0" algn="ctr">
              <a:lnSpc>
                <a:spcPts val="1600"/>
              </a:lnSpc>
              <a:buNone/>
              <a:defRPr sz="1200" b="1"/>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noProof="0" dirty="0"/>
              <a:t>Subheading</a:t>
            </a:r>
          </a:p>
        </p:txBody>
      </p:sp>
      <p:sp>
        <p:nvSpPr>
          <p:cNvPr id="9" name="Platshållare för text 8">
            <a:extLst>
              <a:ext uri="{FF2B5EF4-FFF2-40B4-BE49-F238E27FC236}">
                <a16:creationId xmlns:a16="http://schemas.microsoft.com/office/drawing/2014/main" id="{B8A0E61E-09AA-47C6-A25C-1725CA5C9C11}"/>
              </a:ext>
            </a:extLst>
          </p:cNvPr>
          <p:cNvSpPr>
            <a:spLocks noGrp="1"/>
          </p:cNvSpPr>
          <p:nvPr>
            <p:ph type="body" sz="quarter" idx="13" hasCustomPrompt="1"/>
          </p:nvPr>
        </p:nvSpPr>
        <p:spPr>
          <a:xfrm>
            <a:off x="2772000" y="3700800"/>
            <a:ext cx="3600000" cy="360000"/>
          </a:xfrm>
        </p:spPr>
        <p:txBody>
          <a:bodyPr anchor="t" anchorCtr="0"/>
          <a:lstStyle>
            <a:lvl1pPr marL="0" indent="0" algn="ctr">
              <a:lnSpc>
                <a:spcPts val="1400"/>
              </a:lnSpc>
              <a:buNone/>
              <a:defRPr sz="800"/>
            </a:lvl1pPr>
          </a:lstStyle>
          <a:p>
            <a:pPr lvl="0"/>
            <a:r>
              <a:rPr lang="en-GB" noProof="0" dirty="0"/>
              <a:t>Text, Date, Author</a:t>
            </a:r>
          </a:p>
        </p:txBody>
      </p:sp>
      <p:sp>
        <p:nvSpPr>
          <p:cNvPr id="25" name="Rektangel 24">
            <a:extLst>
              <a:ext uri="{FF2B5EF4-FFF2-40B4-BE49-F238E27FC236}">
                <a16:creationId xmlns:a16="http://schemas.microsoft.com/office/drawing/2014/main" id="{2FC1ED08-C4A9-4705-9351-71083E1E36B8}"/>
              </a:ext>
            </a:extLst>
          </p:cNvPr>
          <p:cNvSpPr/>
          <p:nvPr userDrawn="1"/>
        </p:nvSpPr>
        <p:spPr>
          <a:xfrm>
            <a:off x="362737" y="331973"/>
            <a:ext cx="900000" cy="83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latshållare för datum 3">
            <a:extLst>
              <a:ext uri="{FF2B5EF4-FFF2-40B4-BE49-F238E27FC236}">
                <a16:creationId xmlns:a16="http://schemas.microsoft.com/office/drawing/2014/main" id="{DE0ADB2B-1A24-47BB-A82C-EF8A13722442}"/>
              </a:ext>
            </a:extLst>
          </p:cNvPr>
          <p:cNvSpPr>
            <a:spLocks noGrp="1"/>
          </p:cNvSpPr>
          <p:nvPr>
            <p:ph type="dt" sz="half" idx="2"/>
          </p:nvPr>
        </p:nvSpPr>
        <p:spPr>
          <a:xfrm>
            <a:off x="179387" y="4748400"/>
            <a:ext cx="932265" cy="135000"/>
          </a:xfrm>
          <a:prstGeom prst="rect">
            <a:avLst/>
          </a:prstGeom>
        </p:spPr>
        <p:txBody>
          <a:bodyPr vert="horz" lIns="0" tIns="0" rIns="0" bIns="0" rtlCol="0" anchor="b" anchorCtr="0"/>
          <a:lstStyle>
            <a:lvl1pPr algn="l">
              <a:lnSpc>
                <a:spcPts val="900"/>
              </a:lnSpc>
              <a:defRPr sz="580">
                <a:solidFill>
                  <a:schemeClr val="tx1">
                    <a:tint val="75000"/>
                  </a:schemeClr>
                </a:solidFill>
              </a:defRPr>
            </a:lvl1pPr>
          </a:lstStyle>
          <a:p>
            <a:fld id="{6B9C38FE-6A7C-402D-9F21-3A827C8C0C7A}" type="datetime1">
              <a:rPr lang="en-GB" smtClean="0"/>
              <a:t>05/06/2023</a:t>
            </a:fld>
            <a:endParaRPr lang="en-GB" dirty="0"/>
          </a:p>
        </p:txBody>
      </p:sp>
      <p:sp>
        <p:nvSpPr>
          <p:cNvPr id="14" name="Platshållare för sidfot 4">
            <a:extLst>
              <a:ext uri="{FF2B5EF4-FFF2-40B4-BE49-F238E27FC236}">
                <a16:creationId xmlns:a16="http://schemas.microsoft.com/office/drawing/2014/main" id="{BFAE479A-C7AF-4407-803D-7C32CEC3ADB6}"/>
              </a:ext>
            </a:extLst>
          </p:cNvPr>
          <p:cNvSpPr>
            <a:spLocks noGrp="1"/>
          </p:cNvSpPr>
          <p:nvPr>
            <p:ph type="ftr" sz="quarter" idx="3"/>
          </p:nvPr>
        </p:nvSpPr>
        <p:spPr>
          <a:xfrm>
            <a:off x="179387" y="4856400"/>
            <a:ext cx="2620800" cy="135000"/>
          </a:xfrm>
          <a:prstGeom prst="rect">
            <a:avLst/>
          </a:prstGeom>
        </p:spPr>
        <p:txBody>
          <a:bodyPr vert="horz" lIns="0" tIns="0" rIns="0" bIns="0" rtlCol="0" anchor="b" anchorCtr="0"/>
          <a:lstStyle>
            <a:lvl1pPr algn="l">
              <a:lnSpc>
                <a:spcPts val="900"/>
              </a:lnSpc>
              <a:defRPr sz="580">
                <a:solidFill>
                  <a:schemeClr val="tx1">
                    <a:tint val="75000"/>
                  </a:schemeClr>
                </a:solidFill>
              </a:defRPr>
            </a:lvl1pPr>
          </a:lstStyle>
          <a:p>
            <a:r>
              <a:rPr lang="en-US"/>
              <a:t>C4 – Strictly confidential, C3 – Restricted, C2 – Internal, C1 – Public</a:t>
            </a:r>
            <a:endParaRPr lang="en-GB" dirty="0"/>
          </a:p>
        </p:txBody>
      </p:sp>
      <p:sp>
        <p:nvSpPr>
          <p:cNvPr id="17" name="Platshållare för bildnummer 5">
            <a:extLst>
              <a:ext uri="{FF2B5EF4-FFF2-40B4-BE49-F238E27FC236}">
                <a16:creationId xmlns:a16="http://schemas.microsoft.com/office/drawing/2014/main" id="{CEBE749D-34EB-4C26-A790-7FC15DB61DCD}"/>
              </a:ext>
            </a:extLst>
          </p:cNvPr>
          <p:cNvSpPr>
            <a:spLocks noGrp="1"/>
          </p:cNvSpPr>
          <p:nvPr>
            <p:ph type="sldNum" sz="quarter" idx="4"/>
          </p:nvPr>
        </p:nvSpPr>
        <p:spPr>
          <a:xfrm>
            <a:off x="8600400" y="4806000"/>
            <a:ext cx="374400" cy="180000"/>
          </a:xfrm>
          <a:prstGeom prst="rect">
            <a:avLst/>
          </a:prstGeom>
        </p:spPr>
        <p:txBody>
          <a:bodyPr vert="horz" lIns="0" tIns="0" rIns="0" bIns="0" rtlCol="0" anchor="b" anchorCtr="0"/>
          <a:lstStyle>
            <a:lvl1pPr algn="r">
              <a:lnSpc>
                <a:spcPts val="900"/>
              </a:lnSpc>
              <a:defRPr sz="580">
                <a:solidFill>
                  <a:schemeClr val="tx1">
                    <a:tint val="75000"/>
                  </a:schemeClr>
                </a:solidFill>
              </a:defRPr>
            </a:lvl1pPr>
          </a:lstStyle>
          <a:p>
            <a:fld id="{B2B07D95-7C69-46C0-AD2A-2DA1650028AD}" type="slidenum">
              <a:rPr lang="en-GB" smtClean="0"/>
              <a:pPr/>
              <a:t>‹#›</a:t>
            </a:fld>
            <a:endParaRPr lang="en-GB" dirty="0"/>
          </a:p>
        </p:txBody>
      </p:sp>
    </p:spTree>
    <p:extLst>
      <p:ext uri="{BB962C8B-B14F-4D97-AF65-F5344CB8AC3E}">
        <p14:creationId xmlns:p14="http://schemas.microsoft.com/office/powerpoint/2010/main" val="26661625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10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784284BC-DA0B-457D-8A34-065D5AC829A0}"/>
              </a:ext>
            </a:extLst>
          </p:cNvPr>
          <p:cNvSpPr>
            <a:spLocks noGrp="1"/>
          </p:cNvSpPr>
          <p:nvPr>
            <p:ph type="pic" sz="quarter" idx="14"/>
          </p:nvPr>
        </p:nvSpPr>
        <p:spPr>
          <a:xfrm>
            <a:off x="179387" y="162000"/>
            <a:ext cx="8785225" cy="4489200"/>
          </a:xfrm>
        </p:spPr>
        <p:txBody>
          <a:bodyPr/>
          <a:lstStyle>
            <a:lvl1pPr marL="0" indent="0">
              <a:buNone/>
              <a:defRPr/>
            </a:lvl1pPr>
          </a:lstStyle>
          <a:p>
            <a:r>
              <a:rPr lang="sv-SE" noProof="0"/>
              <a:t>Klicka på ikonen för att lägga till en bild</a:t>
            </a:r>
            <a:endParaRPr lang="en-GB" noProof="0"/>
          </a:p>
        </p:txBody>
      </p:sp>
      <p:sp>
        <p:nvSpPr>
          <p:cNvPr id="25" name="Rektangel 24">
            <a:extLst>
              <a:ext uri="{FF2B5EF4-FFF2-40B4-BE49-F238E27FC236}">
                <a16:creationId xmlns:a16="http://schemas.microsoft.com/office/drawing/2014/main" id="{2FC1ED08-C4A9-4705-9351-71083E1E36B8}"/>
              </a:ext>
            </a:extLst>
          </p:cNvPr>
          <p:cNvSpPr/>
          <p:nvPr userDrawn="1"/>
        </p:nvSpPr>
        <p:spPr>
          <a:xfrm>
            <a:off x="362737" y="331973"/>
            <a:ext cx="900000" cy="83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0" name="Platshållare för datum 3">
            <a:extLst>
              <a:ext uri="{FF2B5EF4-FFF2-40B4-BE49-F238E27FC236}">
                <a16:creationId xmlns:a16="http://schemas.microsoft.com/office/drawing/2014/main" id="{C5944AC1-15AE-4755-8FD5-718DE0536AC1}"/>
              </a:ext>
            </a:extLst>
          </p:cNvPr>
          <p:cNvSpPr>
            <a:spLocks noGrp="1"/>
          </p:cNvSpPr>
          <p:nvPr>
            <p:ph type="dt" sz="half" idx="2"/>
          </p:nvPr>
        </p:nvSpPr>
        <p:spPr>
          <a:xfrm>
            <a:off x="179387" y="4748400"/>
            <a:ext cx="932265" cy="135000"/>
          </a:xfrm>
          <a:prstGeom prst="rect">
            <a:avLst/>
          </a:prstGeom>
        </p:spPr>
        <p:txBody>
          <a:bodyPr vert="horz" lIns="0" tIns="0" rIns="0" bIns="0" rtlCol="0" anchor="b" anchorCtr="0"/>
          <a:lstStyle>
            <a:lvl1pPr algn="l">
              <a:lnSpc>
                <a:spcPts val="900"/>
              </a:lnSpc>
              <a:defRPr sz="580">
                <a:solidFill>
                  <a:schemeClr val="tx1">
                    <a:tint val="75000"/>
                  </a:schemeClr>
                </a:solidFill>
              </a:defRPr>
            </a:lvl1pPr>
          </a:lstStyle>
          <a:p>
            <a:fld id="{7FE600A0-7009-4DAD-8FFB-78493A3810BD}" type="datetime1">
              <a:rPr lang="en-GB" noProof="0" smtClean="0"/>
              <a:t>05/06/2023</a:t>
            </a:fld>
            <a:endParaRPr lang="en-GB" noProof="0"/>
          </a:p>
        </p:txBody>
      </p:sp>
      <p:sp>
        <p:nvSpPr>
          <p:cNvPr id="12" name="Platshållare för sidfot 4">
            <a:extLst>
              <a:ext uri="{FF2B5EF4-FFF2-40B4-BE49-F238E27FC236}">
                <a16:creationId xmlns:a16="http://schemas.microsoft.com/office/drawing/2014/main" id="{5A7E7860-781A-480B-9C9B-AA4C5E72C83F}"/>
              </a:ext>
            </a:extLst>
          </p:cNvPr>
          <p:cNvSpPr>
            <a:spLocks noGrp="1"/>
          </p:cNvSpPr>
          <p:nvPr>
            <p:ph type="ftr" sz="quarter" idx="3"/>
          </p:nvPr>
        </p:nvSpPr>
        <p:spPr>
          <a:xfrm>
            <a:off x="179387" y="4856400"/>
            <a:ext cx="2620800" cy="135000"/>
          </a:xfrm>
          <a:prstGeom prst="rect">
            <a:avLst/>
          </a:prstGeom>
        </p:spPr>
        <p:txBody>
          <a:bodyPr vert="horz" lIns="0" tIns="0" rIns="0" bIns="0" rtlCol="0" anchor="b" anchorCtr="0"/>
          <a:lstStyle>
            <a:lvl1pPr algn="l">
              <a:lnSpc>
                <a:spcPts val="900"/>
              </a:lnSpc>
              <a:defRPr sz="580">
                <a:solidFill>
                  <a:schemeClr val="tx1">
                    <a:tint val="75000"/>
                  </a:schemeClr>
                </a:solidFill>
              </a:defRPr>
            </a:lvl1pPr>
          </a:lstStyle>
          <a:p>
            <a:r>
              <a:rPr lang="en-US" noProof="0"/>
              <a:t>C4 – Strictly confidential, C3 – Restricted, C2 – Internal, C1 – Public</a:t>
            </a:r>
            <a:endParaRPr lang="en-GB" noProof="0"/>
          </a:p>
        </p:txBody>
      </p:sp>
      <p:sp>
        <p:nvSpPr>
          <p:cNvPr id="17" name="Platshållare för bildnummer 5">
            <a:extLst>
              <a:ext uri="{FF2B5EF4-FFF2-40B4-BE49-F238E27FC236}">
                <a16:creationId xmlns:a16="http://schemas.microsoft.com/office/drawing/2014/main" id="{2175B558-2E01-4CF8-BFEC-D4A9080AEBDC}"/>
              </a:ext>
            </a:extLst>
          </p:cNvPr>
          <p:cNvSpPr>
            <a:spLocks noGrp="1"/>
          </p:cNvSpPr>
          <p:nvPr>
            <p:ph type="sldNum" sz="quarter" idx="4"/>
          </p:nvPr>
        </p:nvSpPr>
        <p:spPr>
          <a:xfrm>
            <a:off x="8600400" y="4806000"/>
            <a:ext cx="374400" cy="180000"/>
          </a:xfrm>
          <a:prstGeom prst="rect">
            <a:avLst/>
          </a:prstGeom>
        </p:spPr>
        <p:txBody>
          <a:bodyPr vert="horz" lIns="0" tIns="0" rIns="0" bIns="0" rtlCol="0" anchor="b" anchorCtr="0"/>
          <a:lstStyle>
            <a:lvl1pPr algn="r">
              <a:lnSpc>
                <a:spcPts val="900"/>
              </a:lnSpc>
              <a:defRPr sz="580">
                <a:solidFill>
                  <a:schemeClr val="tx1">
                    <a:tint val="75000"/>
                  </a:schemeClr>
                </a:solidFill>
              </a:defRPr>
            </a:lvl1pPr>
          </a:lstStyle>
          <a:p>
            <a:fld id="{B2B07D95-7C69-46C0-AD2A-2DA1650028AD}" type="slidenum">
              <a:rPr lang="en-GB" noProof="0" smtClean="0"/>
              <a:pPr/>
              <a:t>‹#›</a:t>
            </a:fld>
            <a:endParaRPr lang="en-GB" noProof="0"/>
          </a:p>
        </p:txBody>
      </p:sp>
    </p:spTree>
    <p:extLst>
      <p:ext uri="{BB962C8B-B14F-4D97-AF65-F5344CB8AC3E}">
        <p14:creationId xmlns:p14="http://schemas.microsoft.com/office/powerpoint/2010/main" val="536203031"/>
      </p:ext>
    </p:extLst>
  </p:cSld>
  <p:clrMapOvr>
    <a:masterClrMapping/>
  </p:clrMapOvr>
  <p:extLst>
    <p:ext uri="{DCECCB84-F9BA-43D5-87BE-67443E8EF086}">
      <p15:sldGuideLst xmlns:p15="http://schemas.microsoft.com/office/powerpoint/2012/main">
        <p15:guide id="1" orient="horz" pos="1620">
          <p15:clr>
            <a:srgbClr val="FBAE40"/>
          </p15:clr>
        </p15:guide>
        <p15:guide id="2" pos="113">
          <p15:clr>
            <a:srgbClr val="FBAE40"/>
          </p15:clr>
        </p15:guide>
        <p15:guide id="3" orient="horz" pos="100">
          <p15:clr>
            <a:srgbClr val="FBAE40"/>
          </p15:clr>
        </p15:guide>
        <p15:guide id="4" pos="5647">
          <p15:clr>
            <a:srgbClr val="FBAE40"/>
          </p15:clr>
        </p15:guide>
        <p15:guide id="5" orient="horz" pos="293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numbered 1 column">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79BF6CA0-E87C-4DB0-8C62-6B392A34D7B6}"/>
              </a:ext>
            </a:extLst>
          </p:cNvPr>
          <p:cNvSpPr/>
          <p:nvPr userDrawn="1"/>
        </p:nvSpPr>
        <p:spPr>
          <a:xfrm>
            <a:off x="179387" y="162000"/>
            <a:ext cx="8785225" cy="4488850"/>
          </a:xfrm>
          <a:prstGeom prst="rect">
            <a:avLst/>
          </a:prstGeom>
          <a:solidFill>
            <a:srgbClr val="FFDA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 name="Rubrik 1">
            <a:extLst>
              <a:ext uri="{FF2B5EF4-FFF2-40B4-BE49-F238E27FC236}">
                <a16:creationId xmlns:a16="http://schemas.microsoft.com/office/drawing/2014/main" id="{FC0E32CA-3FB7-410F-9A05-C7FF2899D791}"/>
              </a:ext>
            </a:extLst>
          </p:cNvPr>
          <p:cNvSpPr>
            <a:spLocks noGrp="1"/>
          </p:cNvSpPr>
          <p:nvPr>
            <p:ph type="title" hasCustomPrompt="1"/>
          </p:nvPr>
        </p:nvSpPr>
        <p:spPr>
          <a:xfrm>
            <a:off x="792163" y="396000"/>
            <a:ext cx="7559675" cy="900000"/>
          </a:xfrm>
        </p:spPr>
        <p:txBody>
          <a:bodyPr/>
          <a:lstStyle>
            <a:lvl1pPr algn="l">
              <a:lnSpc>
                <a:spcPct val="85000"/>
              </a:lnSpc>
              <a:defRPr/>
            </a:lvl1pPr>
          </a:lstStyle>
          <a:p>
            <a:r>
              <a:rPr lang="en-GB" noProof="0" dirty="0"/>
              <a:t>Headline</a:t>
            </a:r>
          </a:p>
        </p:txBody>
      </p:sp>
      <p:sp>
        <p:nvSpPr>
          <p:cNvPr id="10" name="Platshållare för text 4">
            <a:extLst>
              <a:ext uri="{FF2B5EF4-FFF2-40B4-BE49-F238E27FC236}">
                <a16:creationId xmlns:a16="http://schemas.microsoft.com/office/drawing/2014/main" id="{45364B3B-296A-4E13-9635-32118C202BA0}"/>
              </a:ext>
            </a:extLst>
          </p:cNvPr>
          <p:cNvSpPr>
            <a:spLocks noGrp="1"/>
          </p:cNvSpPr>
          <p:nvPr>
            <p:ph type="body" sz="quarter" idx="10" hasCustomPrompt="1"/>
          </p:nvPr>
        </p:nvSpPr>
        <p:spPr>
          <a:xfrm>
            <a:off x="792163" y="1455738"/>
            <a:ext cx="7559675" cy="3195112"/>
          </a:xfrm>
        </p:spPr>
        <p:txBody>
          <a:bodyPr/>
          <a:lstStyle>
            <a:lvl1pPr marL="457200" indent="-457200">
              <a:lnSpc>
                <a:spcPts val="2200"/>
              </a:lnSpc>
              <a:buFont typeface="+mj-lt"/>
              <a:buAutoNum type="arabicPeriod"/>
              <a:tabLst>
                <a:tab pos="4305300" algn="r"/>
              </a:tabLst>
              <a:defRPr sz="2000" b="1"/>
            </a:lvl1pPr>
            <a:lvl2pPr marL="179387" indent="0">
              <a:lnSpc>
                <a:spcPts val="2000"/>
              </a:lnSpc>
              <a:buFont typeface="+mj-lt"/>
              <a:buNone/>
              <a:defRPr sz="1800" b="1"/>
            </a:lvl2pPr>
          </a:lstStyle>
          <a:p>
            <a:pPr lvl="0"/>
            <a:r>
              <a:rPr lang="en-GB" noProof="0" dirty="0"/>
              <a:t>Agenda</a:t>
            </a:r>
          </a:p>
          <a:p>
            <a:pPr lvl="0"/>
            <a:r>
              <a:rPr lang="en-GB" noProof="0" dirty="0"/>
              <a:t>Agenda</a:t>
            </a:r>
          </a:p>
        </p:txBody>
      </p:sp>
      <p:sp>
        <p:nvSpPr>
          <p:cNvPr id="8" name="Platshållare för datum 3">
            <a:extLst>
              <a:ext uri="{FF2B5EF4-FFF2-40B4-BE49-F238E27FC236}">
                <a16:creationId xmlns:a16="http://schemas.microsoft.com/office/drawing/2014/main" id="{5F1C40C1-19E5-4F63-8510-5A8055CAC883}"/>
              </a:ext>
            </a:extLst>
          </p:cNvPr>
          <p:cNvSpPr>
            <a:spLocks noGrp="1"/>
          </p:cNvSpPr>
          <p:nvPr>
            <p:ph type="dt" sz="half" idx="2"/>
          </p:nvPr>
        </p:nvSpPr>
        <p:spPr>
          <a:xfrm>
            <a:off x="179387" y="4748400"/>
            <a:ext cx="932265" cy="135000"/>
          </a:xfrm>
          <a:prstGeom prst="rect">
            <a:avLst/>
          </a:prstGeom>
        </p:spPr>
        <p:txBody>
          <a:bodyPr vert="horz" lIns="0" tIns="0" rIns="0" bIns="0" rtlCol="0" anchor="b" anchorCtr="0"/>
          <a:lstStyle>
            <a:lvl1pPr algn="l">
              <a:lnSpc>
                <a:spcPts val="900"/>
              </a:lnSpc>
              <a:defRPr sz="580">
                <a:solidFill>
                  <a:schemeClr val="tx1">
                    <a:tint val="75000"/>
                  </a:schemeClr>
                </a:solidFill>
              </a:defRPr>
            </a:lvl1pPr>
          </a:lstStyle>
          <a:p>
            <a:fld id="{282CE6D4-305D-48A5-99BD-904B206CA8B8}" type="datetime1">
              <a:rPr lang="en-GB" smtClean="0"/>
              <a:t>05/06/2023</a:t>
            </a:fld>
            <a:endParaRPr lang="en-GB" dirty="0"/>
          </a:p>
        </p:txBody>
      </p:sp>
      <p:sp>
        <p:nvSpPr>
          <p:cNvPr id="14" name="Platshållare för sidfot 4">
            <a:extLst>
              <a:ext uri="{FF2B5EF4-FFF2-40B4-BE49-F238E27FC236}">
                <a16:creationId xmlns:a16="http://schemas.microsoft.com/office/drawing/2014/main" id="{D73F6DC7-67D9-4C04-A3DD-5E1883F1FFF7}"/>
              </a:ext>
            </a:extLst>
          </p:cNvPr>
          <p:cNvSpPr>
            <a:spLocks noGrp="1"/>
          </p:cNvSpPr>
          <p:nvPr>
            <p:ph type="ftr" sz="quarter" idx="3"/>
          </p:nvPr>
        </p:nvSpPr>
        <p:spPr>
          <a:xfrm>
            <a:off x="179387" y="4856400"/>
            <a:ext cx="2620800" cy="135000"/>
          </a:xfrm>
          <a:prstGeom prst="rect">
            <a:avLst/>
          </a:prstGeom>
        </p:spPr>
        <p:txBody>
          <a:bodyPr vert="horz" lIns="0" tIns="0" rIns="0" bIns="0" rtlCol="0" anchor="b" anchorCtr="0"/>
          <a:lstStyle>
            <a:lvl1pPr algn="l">
              <a:lnSpc>
                <a:spcPts val="900"/>
              </a:lnSpc>
              <a:defRPr sz="580">
                <a:solidFill>
                  <a:schemeClr val="tx1">
                    <a:tint val="75000"/>
                  </a:schemeClr>
                </a:solidFill>
              </a:defRPr>
            </a:lvl1pPr>
          </a:lstStyle>
          <a:p>
            <a:r>
              <a:rPr lang="en-US"/>
              <a:t>C4 – Strictly confidential, C3 – Restricted, C2 – Internal, C1 – Public</a:t>
            </a:r>
            <a:endParaRPr lang="en-GB" dirty="0"/>
          </a:p>
        </p:txBody>
      </p:sp>
      <p:sp>
        <p:nvSpPr>
          <p:cNvPr id="15" name="Platshållare för bildnummer 5">
            <a:extLst>
              <a:ext uri="{FF2B5EF4-FFF2-40B4-BE49-F238E27FC236}">
                <a16:creationId xmlns:a16="http://schemas.microsoft.com/office/drawing/2014/main" id="{E5E719E1-77D6-4230-82C5-4973AA6023CD}"/>
              </a:ext>
            </a:extLst>
          </p:cNvPr>
          <p:cNvSpPr>
            <a:spLocks noGrp="1"/>
          </p:cNvSpPr>
          <p:nvPr>
            <p:ph type="sldNum" sz="quarter" idx="4"/>
          </p:nvPr>
        </p:nvSpPr>
        <p:spPr>
          <a:xfrm>
            <a:off x="8600400" y="4806000"/>
            <a:ext cx="374400" cy="180000"/>
          </a:xfrm>
          <a:prstGeom prst="rect">
            <a:avLst/>
          </a:prstGeom>
        </p:spPr>
        <p:txBody>
          <a:bodyPr vert="horz" lIns="0" tIns="0" rIns="0" bIns="0" rtlCol="0" anchor="b" anchorCtr="0"/>
          <a:lstStyle>
            <a:lvl1pPr algn="r">
              <a:lnSpc>
                <a:spcPts val="900"/>
              </a:lnSpc>
              <a:defRPr sz="580">
                <a:solidFill>
                  <a:schemeClr val="tx1">
                    <a:tint val="75000"/>
                  </a:schemeClr>
                </a:solidFill>
              </a:defRPr>
            </a:lvl1pPr>
          </a:lstStyle>
          <a:p>
            <a:fld id="{B2B07D95-7C69-46C0-AD2A-2DA1650028AD}" type="slidenum">
              <a:rPr lang="en-GB" smtClean="0"/>
              <a:pPr/>
              <a:t>‹#›</a:t>
            </a:fld>
            <a:endParaRPr lang="en-GB" dirty="0"/>
          </a:p>
        </p:txBody>
      </p:sp>
    </p:spTree>
    <p:extLst>
      <p:ext uri="{BB962C8B-B14F-4D97-AF65-F5344CB8AC3E}">
        <p14:creationId xmlns:p14="http://schemas.microsoft.com/office/powerpoint/2010/main" val="4606500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499">
          <p15:clr>
            <a:srgbClr val="FBAE40"/>
          </p15:clr>
        </p15:guide>
        <p15:guide id="4" pos="5261">
          <p15:clr>
            <a:srgbClr val="FBAE40"/>
          </p15:clr>
        </p15:guide>
        <p15:guide id="5" orient="horz" pos="826">
          <p15:clr>
            <a:srgbClr val="FBAE40"/>
          </p15:clr>
        </p15:guide>
        <p15:guide id="6" orient="horz" pos="255">
          <p15:clr>
            <a:srgbClr val="FBAE40"/>
          </p15:clr>
        </p15:guide>
        <p15:guide id="7" orient="horz" pos="917">
          <p15:clr>
            <a:srgbClr val="FBAE40"/>
          </p15:clr>
        </p15:guide>
        <p15:guide id="8" orient="horz" pos="293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0E32CA-3FB7-410F-9A05-C7FF2899D791}"/>
              </a:ext>
            </a:extLst>
          </p:cNvPr>
          <p:cNvSpPr>
            <a:spLocks noGrp="1"/>
          </p:cNvSpPr>
          <p:nvPr>
            <p:ph type="title" hasCustomPrompt="1"/>
          </p:nvPr>
        </p:nvSpPr>
        <p:spPr>
          <a:xfrm>
            <a:off x="792000" y="396000"/>
            <a:ext cx="7560000" cy="900000"/>
          </a:xfrm>
        </p:spPr>
        <p:txBody>
          <a:bodyPr/>
          <a:lstStyle>
            <a:lvl1pPr algn="l">
              <a:defRPr/>
            </a:lvl1pPr>
          </a:lstStyle>
          <a:p>
            <a:r>
              <a:rPr lang="en-GB" noProof="0" dirty="0"/>
              <a:t>Headline</a:t>
            </a:r>
          </a:p>
        </p:txBody>
      </p:sp>
      <p:sp>
        <p:nvSpPr>
          <p:cNvPr id="3" name="Platshållare för innehåll 2">
            <a:extLst>
              <a:ext uri="{FF2B5EF4-FFF2-40B4-BE49-F238E27FC236}">
                <a16:creationId xmlns:a16="http://schemas.microsoft.com/office/drawing/2014/main" id="{E6DF9E76-C076-461E-AFF4-DB7B045CACC2}"/>
              </a:ext>
            </a:extLst>
          </p:cNvPr>
          <p:cNvSpPr>
            <a:spLocks noGrp="1"/>
          </p:cNvSpPr>
          <p:nvPr>
            <p:ph idx="1" hasCustomPrompt="1"/>
          </p:nvPr>
        </p:nvSpPr>
        <p:spPr>
          <a:xfrm>
            <a:off x="792000" y="1455420"/>
            <a:ext cx="7560000" cy="3188580"/>
          </a:xfrm>
        </p:spPr>
        <p:txBody>
          <a:bodyPr/>
          <a:lstStyle>
            <a:lvl1pPr>
              <a:defRPr/>
            </a:lvl1pPr>
          </a:lstStyle>
          <a:p>
            <a:pPr lvl="0"/>
            <a:r>
              <a:rPr lang="en-GB" noProof="0"/>
              <a:t>Add text here</a:t>
            </a:r>
          </a:p>
        </p:txBody>
      </p:sp>
      <p:sp>
        <p:nvSpPr>
          <p:cNvPr id="7" name="Platshållare för datum 3">
            <a:extLst>
              <a:ext uri="{FF2B5EF4-FFF2-40B4-BE49-F238E27FC236}">
                <a16:creationId xmlns:a16="http://schemas.microsoft.com/office/drawing/2014/main" id="{A845DD25-08BD-4AD0-958A-7FE404B91FF7}"/>
              </a:ext>
            </a:extLst>
          </p:cNvPr>
          <p:cNvSpPr>
            <a:spLocks noGrp="1"/>
          </p:cNvSpPr>
          <p:nvPr>
            <p:ph type="dt" sz="half" idx="2"/>
          </p:nvPr>
        </p:nvSpPr>
        <p:spPr>
          <a:xfrm>
            <a:off x="179387" y="4748400"/>
            <a:ext cx="932265" cy="135000"/>
          </a:xfrm>
          <a:prstGeom prst="rect">
            <a:avLst/>
          </a:prstGeom>
        </p:spPr>
        <p:txBody>
          <a:bodyPr vert="horz" lIns="0" tIns="0" rIns="0" bIns="0" rtlCol="0" anchor="b" anchorCtr="0"/>
          <a:lstStyle>
            <a:lvl1pPr algn="l">
              <a:lnSpc>
                <a:spcPts val="900"/>
              </a:lnSpc>
              <a:defRPr sz="580">
                <a:solidFill>
                  <a:schemeClr val="tx1">
                    <a:tint val="75000"/>
                  </a:schemeClr>
                </a:solidFill>
              </a:defRPr>
            </a:lvl1pPr>
          </a:lstStyle>
          <a:p>
            <a:fld id="{3EF70EBF-16BF-4E0F-AE83-FC7A596A9336}" type="datetime1">
              <a:rPr lang="en-GB" noProof="0" smtClean="0"/>
              <a:t>05/06/2023</a:t>
            </a:fld>
            <a:endParaRPr lang="en-GB" noProof="0"/>
          </a:p>
        </p:txBody>
      </p:sp>
      <p:sp>
        <p:nvSpPr>
          <p:cNvPr id="8" name="Platshållare för sidfot 4">
            <a:extLst>
              <a:ext uri="{FF2B5EF4-FFF2-40B4-BE49-F238E27FC236}">
                <a16:creationId xmlns:a16="http://schemas.microsoft.com/office/drawing/2014/main" id="{E5A7556C-F5C5-406D-8ECF-40C2093E6AD4}"/>
              </a:ext>
            </a:extLst>
          </p:cNvPr>
          <p:cNvSpPr>
            <a:spLocks noGrp="1"/>
          </p:cNvSpPr>
          <p:nvPr>
            <p:ph type="ftr" sz="quarter" idx="3"/>
          </p:nvPr>
        </p:nvSpPr>
        <p:spPr>
          <a:xfrm>
            <a:off x="179387" y="4856400"/>
            <a:ext cx="2620800" cy="135000"/>
          </a:xfrm>
          <a:prstGeom prst="rect">
            <a:avLst/>
          </a:prstGeom>
        </p:spPr>
        <p:txBody>
          <a:bodyPr vert="horz" lIns="0" tIns="0" rIns="0" bIns="0" rtlCol="0" anchor="b" anchorCtr="0"/>
          <a:lstStyle>
            <a:lvl1pPr algn="l">
              <a:lnSpc>
                <a:spcPts val="900"/>
              </a:lnSpc>
              <a:defRPr sz="580">
                <a:solidFill>
                  <a:schemeClr val="tx1">
                    <a:tint val="75000"/>
                  </a:schemeClr>
                </a:solidFill>
              </a:defRPr>
            </a:lvl1pPr>
          </a:lstStyle>
          <a:p>
            <a:r>
              <a:rPr lang="en-US" noProof="0"/>
              <a:t>C4 – Strictly confidential, C3 – Restricted, C2 – Internal, C1 – Public</a:t>
            </a:r>
            <a:endParaRPr lang="en-GB" noProof="0" dirty="0"/>
          </a:p>
        </p:txBody>
      </p:sp>
      <p:sp>
        <p:nvSpPr>
          <p:cNvPr id="12" name="Platshållare för bildnummer 5">
            <a:extLst>
              <a:ext uri="{FF2B5EF4-FFF2-40B4-BE49-F238E27FC236}">
                <a16:creationId xmlns:a16="http://schemas.microsoft.com/office/drawing/2014/main" id="{922FA704-6C1C-4A8B-8CD5-A9ADFE2BF7E7}"/>
              </a:ext>
            </a:extLst>
          </p:cNvPr>
          <p:cNvSpPr>
            <a:spLocks noGrp="1"/>
          </p:cNvSpPr>
          <p:nvPr>
            <p:ph type="sldNum" sz="quarter" idx="4"/>
          </p:nvPr>
        </p:nvSpPr>
        <p:spPr>
          <a:xfrm>
            <a:off x="8600400" y="4806000"/>
            <a:ext cx="374400" cy="180000"/>
          </a:xfrm>
          <a:prstGeom prst="rect">
            <a:avLst/>
          </a:prstGeom>
        </p:spPr>
        <p:txBody>
          <a:bodyPr vert="horz" lIns="0" tIns="0" rIns="0" bIns="0" rtlCol="0" anchor="b" anchorCtr="0"/>
          <a:lstStyle>
            <a:lvl1pPr algn="r">
              <a:lnSpc>
                <a:spcPts val="900"/>
              </a:lnSpc>
              <a:defRPr sz="580">
                <a:solidFill>
                  <a:schemeClr val="tx1">
                    <a:tint val="75000"/>
                  </a:schemeClr>
                </a:solidFill>
              </a:defRPr>
            </a:lvl1pPr>
          </a:lstStyle>
          <a:p>
            <a:fld id="{B2B07D95-7C69-46C0-AD2A-2DA1650028AD}" type="slidenum">
              <a:rPr lang="en-GB" noProof="0" smtClean="0"/>
              <a:pPr/>
              <a:t>‹#›</a:t>
            </a:fld>
            <a:endParaRPr lang="en-GB" noProof="0"/>
          </a:p>
        </p:txBody>
      </p:sp>
    </p:spTree>
    <p:extLst>
      <p:ext uri="{BB962C8B-B14F-4D97-AF65-F5344CB8AC3E}">
        <p14:creationId xmlns:p14="http://schemas.microsoft.com/office/powerpoint/2010/main" val="18946609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499">
          <p15:clr>
            <a:srgbClr val="FBAE40"/>
          </p15:clr>
        </p15:guide>
        <p15:guide id="4" pos="5265">
          <p15:clr>
            <a:srgbClr val="FBAE40"/>
          </p15:clr>
        </p15:guide>
        <p15:guide id="5" orient="horz" pos="248">
          <p15:clr>
            <a:srgbClr val="FBAE40"/>
          </p15:clr>
        </p15:guide>
        <p15:guide id="6" orient="horz" pos="2935">
          <p15:clr>
            <a:srgbClr val="FBAE40"/>
          </p15:clr>
        </p15:guide>
        <p15:guide id="7" orient="horz" pos="917">
          <p15:clr>
            <a:srgbClr val="FBAE40"/>
          </p15:clr>
        </p15:guide>
        <p15:guide id="8" orient="horz" pos="82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itle &amp; 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0A0D0A-9A1E-4589-A8CB-40B005246256}"/>
              </a:ext>
            </a:extLst>
          </p:cNvPr>
          <p:cNvSpPr>
            <a:spLocks noGrp="1"/>
          </p:cNvSpPr>
          <p:nvPr>
            <p:ph type="title" hasCustomPrompt="1"/>
          </p:nvPr>
        </p:nvSpPr>
        <p:spPr>
          <a:xfrm>
            <a:off x="792000" y="396000"/>
            <a:ext cx="7560000" cy="900000"/>
          </a:xfrm>
        </p:spPr>
        <p:txBody>
          <a:bodyPr/>
          <a:lstStyle>
            <a:lvl1pPr algn="l">
              <a:defRPr/>
            </a:lvl1pPr>
          </a:lstStyle>
          <a:p>
            <a:r>
              <a:rPr lang="en-GB" noProof="0" dirty="0"/>
              <a:t>Headline</a:t>
            </a:r>
          </a:p>
        </p:txBody>
      </p:sp>
      <p:sp>
        <p:nvSpPr>
          <p:cNvPr id="3" name="Platshållare för innehåll 2">
            <a:extLst>
              <a:ext uri="{FF2B5EF4-FFF2-40B4-BE49-F238E27FC236}">
                <a16:creationId xmlns:a16="http://schemas.microsoft.com/office/drawing/2014/main" id="{255B1445-AF69-43C4-9B64-F77FF93A67E7}"/>
              </a:ext>
            </a:extLst>
          </p:cNvPr>
          <p:cNvSpPr>
            <a:spLocks noGrp="1"/>
          </p:cNvSpPr>
          <p:nvPr>
            <p:ph sz="half" idx="1" hasCustomPrompt="1"/>
          </p:nvPr>
        </p:nvSpPr>
        <p:spPr>
          <a:xfrm>
            <a:off x="792000" y="1455738"/>
            <a:ext cx="3708000" cy="3188262"/>
          </a:xfrm>
        </p:spPr>
        <p:txBody>
          <a:bodyPr/>
          <a:lstStyle>
            <a:lvl1pPr>
              <a:defRPr/>
            </a:lvl1pPr>
          </a:lstStyle>
          <a:p>
            <a:pPr lvl="0"/>
            <a:r>
              <a:rPr lang="en-GB" noProof="0" dirty="0"/>
              <a:t>Add text here</a:t>
            </a:r>
          </a:p>
        </p:txBody>
      </p:sp>
      <p:sp>
        <p:nvSpPr>
          <p:cNvPr id="4" name="Platshållare för innehåll 3">
            <a:extLst>
              <a:ext uri="{FF2B5EF4-FFF2-40B4-BE49-F238E27FC236}">
                <a16:creationId xmlns:a16="http://schemas.microsoft.com/office/drawing/2014/main" id="{295DBE1C-D631-41EE-97FF-020A29536874}"/>
              </a:ext>
            </a:extLst>
          </p:cNvPr>
          <p:cNvSpPr>
            <a:spLocks noGrp="1"/>
          </p:cNvSpPr>
          <p:nvPr>
            <p:ph sz="half" idx="2" hasCustomPrompt="1"/>
          </p:nvPr>
        </p:nvSpPr>
        <p:spPr>
          <a:xfrm>
            <a:off x="4644000" y="1455738"/>
            <a:ext cx="3708000" cy="3188262"/>
          </a:xfrm>
        </p:spPr>
        <p:txBody>
          <a:bodyPr/>
          <a:lstStyle>
            <a:lvl1pPr>
              <a:defRPr/>
            </a:lvl1pPr>
          </a:lstStyle>
          <a:p>
            <a:pPr lvl="0"/>
            <a:r>
              <a:rPr lang="en-GB" noProof="0" dirty="0"/>
              <a:t>Add text here</a:t>
            </a:r>
          </a:p>
        </p:txBody>
      </p:sp>
      <p:sp>
        <p:nvSpPr>
          <p:cNvPr id="8" name="Platshållare för datum 3">
            <a:extLst>
              <a:ext uri="{FF2B5EF4-FFF2-40B4-BE49-F238E27FC236}">
                <a16:creationId xmlns:a16="http://schemas.microsoft.com/office/drawing/2014/main" id="{6CF3C23D-999C-4A53-932A-4649700995E3}"/>
              </a:ext>
            </a:extLst>
          </p:cNvPr>
          <p:cNvSpPr>
            <a:spLocks noGrp="1"/>
          </p:cNvSpPr>
          <p:nvPr>
            <p:ph type="dt" sz="half" idx="10"/>
          </p:nvPr>
        </p:nvSpPr>
        <p:spPr>
          <a:xfrm>
            <a:off x="179387" y="4748400"/>
            <a:ext cx="932265" cy="135000"/>
          </a:xfrm>
          <a:prstGeom prst="rect">
            <a:avLst/>
          </a:prstGeom>
        </p:spPr>
        <p:txBody>
          <a:bodyPr vert="horz" lIns="0" tIns="0" rIns="0" bIns="0" rtlCol="0" anchor="b" anchorCtr="0"/>
          <a:lstStyle>
            <a:lvl1pPr algn="l">
              <a:lnSpc>
                <a:spcPts val="900"/>
              </a:lnSpc>
              <a:defRPr sz="580">
                <a:solidFill>
                  <a:schemeClr val="tx1">
                    <a:tint val="75000"/>
                  </a:schemeClr>
                </a:solidFill>
              </a:defRPr>
            </a:lvl1pPr>
          </a:lstStyle>
          <a:p>
            <a:fld id="{C9025ADC-AB07-4D62-ADE8-6799230B62E4}" type="datetime1">
              <a:rPr lang="en-GB" smtClean="0"/>
              <a:t>05/06/2023</a:t>
            </a:fld>
            <a:endParaRPr lang="en-GB" dirty="0"/>
          </a:p>
        </p:txBody>
      </p:sp>
      <p:sp>
        <p:nvSpPr>
          <p:cNvPr id="9" name="Platshållare för sidfot 4">
            <a:extLst>
              <a:ext uri="{FF2B5EF4-FFF2-40B4-BE49-F238E27FC236}">
                <a16:creationId xmlns:a16="http://schemas.microsoft.com/office/drawing/2014/main" id="{FBFDB3A1-33A5-45F2-8415-36E2AC97AD94}"/>
              </a:ext>
            </a:extLst>
          </p:cNvPr>
          <p:cNvSpPr>
            <a:spLocks noGrp="1"/>
          </p:cNvSpPr>
          <p:nvPr>
            <p:ph type="ftr" sz="quarter" idx="3"/>
          </p:nvPr>
        </p:nvSpPr>
        <p:spPr>
          <a:xfrm>
            <a:off x="179387" y="4856400"/>
            <a:ext cx="2620800" cy="135000"/>
          </a:xfrm>
          <a:prstGeom prst="rect">
            <a:avLst/>
          </a:prstGeom>
        </p:spPr>
        <p:txBody>
          <a:bodyPr vert="horz" lIns="0" tIns="0" rIns="0" bIns="0" rtlCol="0" anchor="b" anchorCtr="0"/>
          <a:lstStyle>
            <a:lvl1pPr algn="l">
              <a:lnSpc>
                <a:spcPts val="900"/>
              </a:lnSpc>
              <a:defRPr sz="580">
                <a:solidFill>
                  <a:schemeClr val="tx1">
                    <a:tint val="75000"/>
                  </a:schemeClr>
                </a:solidFill>
              </a:defRPr>
            </a:lvl1pPr>
          </a:lstStyle>
          <a:p>
            <a:r>
              <a:rPr lang="en-US"/>
              <a:t>C4 – Strictly confidential, C3 – Restricted, C2 – Internal, C1 – Public</a:t>
            </a:r>
            <a:endParaRPr lang="en-GB" dirty="0"/>
          </a:p>
        </p:txBody>
      </p:sp>
      <p:sp>
        <p:nvSpPr>
          <p:cNvPr id="13" name="Platshållare för bildnummer 5">
            <a:extLst>
              <a:ext uri="{FF2B5EF4-FFF2-40B4-BE49-F238E27FC236}">
                <a16:creationId xmlns:a16="http://schemas.microsoft.com/office/drawing/2014/main" id="{01BC648A-F324-4DA8-88B7-A75FD5277E2B}"/>
              </a:ext>
            </a:extLst>
          </p:cNvPr>
          <p:cNvSpPr>
            <a:spLocks noGrp="1"/>
          </p:cNvSpPr>
          <p:nvPr>
            <p:ph type="sldNum" sz="quarter" idx="4"/>
          </p:nvPr>
        </p:nvSpPr>
        <p:spPr>
          <a:xfrm>
            <a:off x="8600400" y="4806000"/>
            <a:ext cx="374400" cy="180000"/>
          </a:xfrm>
          <a:prstGeom prst="rect">
            <a:avLst/>
          </a:prstGeom>
        </p:spPr>
        <p:txBody>
          <a:bodyPr vert="horz" lIns="0" tIns="0" rIns="0" bIns="0" rtlCol="0" anchor="b" anchorCtr="0"/>
          <a:lstStyle>
            <a:lvl1pPr algn="r">
              <a:lnSpc>
                <a:spcPts val="900"/>
              </a:lnSpc>
              <a:defRPr sz="580">
                <a:solidFill>
                  <a:schemeClr val="tx1">
                    <a:tint val="75000"/>
                  </a:schemeClr>
                </a:solidFill>
              </a:defRPr>
            </a:lvl1pPr>
          </a:lstStyle>
          <a:p>
            <a:fld id="{B2B07D95-7C69-46C0-AD2A-2DA1650028AD}" type="slidenum">
              <a:rPr lang="en-GB" smtClean="0"/>
              <a:pPr/>
              <a:t>‹#›</a:t>
            </a:fld>
            <a:endParaRPr lang="en-GB" dirty="0"/>
          </a:p>
        </p:txBody>
      </p:sp>
    </p:spTree>
    <p:extLst>
      <p:ext uri="{BB962C8B-B14F-4D97-AF65-F5344CB8AC3E}">
        <p14:creationId xmlns:p14="http://schemas.microsoft.com/office/powerpoint/2010/main" val="183510992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249">
          <p15:clr>
            <a:srgbClr val="FBAE40"/>
          </p15:clr>
        </p15:guide>
        <p15:guide id="4" orient="horz" pos="819">
          <p15:clr>
            <a:srgbClr val="FBAE40"/>
          </p15:clr>
        </p15:guide>
        <p15:guide id="5" orient="horz" pos="917">
          <p15:clr>
            <a:srgbClr val="FBAE40"/>
          </p15:clr>
        </p15:guide>
        <p15:guide id="6" orient="horz" pos="2935">
          <p15:clr>
            <a:srgbClr val="FBAE40"/>
          </p15:clr>
        </p15:guide>
        <p15:guide id="7" pos="499">
          <p15:clr>
            <a:srgbClr val="FBAE40"/>
          </p15:clr>
        </p15:guide>
        <p15:guide id="8" pos="5261">
          <p15:clr>
            <a:srgbClr val="FBAE40"/>
          </p15:clr>
        </p15:guide>
        <p15:guide id="9" pos="2835">
          <p15:clr>
            <a:srgbClr val="FBAE40"/>
          </p15:clr>
        </p15:guide>
        <p15:guide id="10" pos="292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light">
    <p:spTree>
      <p:nvGrpSpPr>
        <p:cNvPr id="1" name=""/>
        <p:cNvGrpSpPr/>
        <p:nvPr/>
      </p:nvGrpSpPr>
      <p:grpSpPr>
        <a:xfrm>
          <a:off x="0" y="0"/>
          <a:ext cx="0" cy="0"/>
          <a:chOff x="0" y="0"/>
          <a:chExt cx="0" cy="0"/>
        </a:xfrm>
      </p:grpSpPr>
      <p:sp>
        <p:nvSpPr>
          <p:cNvPr id="8" name="Platshållare för bild 4">
            <a:extLst>
              <a:ext uri="{FF2B5EF4-FFF2-40B4-BE49-F238E27FC236}">
                <a16:creationId xmlns:a16="http://schemas.microsoft.com/office/drawing/2014/main" id="{1AAD820E-ECA4-488C-8254-EB84F699D557}"/>
              </a:ext>
            </a:extLst>
          </p:cNvPr>
          <p:cNvSpPr>
            <a:spLocks noGrp="1"/>
          </p:cNvSpPr>
          <p:nvPr>
            <p:ph type="pic" sz="quarter" idx="14"/>
          </p:nvPr>
        </p:nvSpPr>
        <p:spPr>
          <a:xfrm>
            <a:off x="179387" y="162000"/>
            <a:ext cx="8785225" cy="4489200"/>
          </a:xfrm>
        </p:spPr>
        <p:txBody>
          <a:bodyPr/>
          <a:lstStyle>
            <a:lvl1pPr marL="0" indent="0">
              <a:buNone/>
              <a:defRPr/>
            </a:lvl1pPr>
          </a:lstStyle>
          <a:p>
            <a:r>
              <a:rPr lang="sv-SE"/>
              <a:t>Klicka på ikonen för att lägga till en bild</a:t>
            </a:r>
          </a:p>
        </p:txBody>
      </p:sp>
      <p:sp>
        <p:nvSpPr>
          <p:cNvPr id="2" name="Rubrik 1">
            <a:extLst>
              <a:ext uri="{FF2B5EF4-FFF2-40B4-BE49-F238E27FC236}">
                <a16:creationId xmlns:a16="http://schemas.microsoft.com/office/drawing/2014/main" id="{A8701F40-435C-45D0-AF3A-C418FF0B07C4}"/>
              </a:ext>
            </a:extLst>
          </p:cNvPr>
          <p:cNvSpPr>
            <a:spLocks noGrp="1"/>
          </p:cNvSpPr>
          <p:nvPr>
            <p:ph type="ctrTitle" hasCustomPrompt="1"/>
          </p:nvPr>
        </p:nvSpPr>
        <p:spPr>
          <a:xfrm>
            <a:off x="1332000" y="1598471"/>
            <a:ext cx="6480000" cy="1620000"/>
          </a:xfrm>
        </p:spPr>
        <p:txBody>
          <a:bodyPr anchor="ctr" anchorCtr="0"/>
          <a:lstStyle>
            <a:lvl1pPr algn="ctr">
              <a:lnSpc>
                <a:spcPct val="85000"/>
              </a:lnSpc>
              <a:defRPr sz="6000">
                <a:latin typeface="+mj-lt"/>
              </a:defRPr>
            </a:lvl1pPr>
          </a:lstStyle>
          <a:p>
            <a:r>
              <a:rPr lang="en-GB" noProof="0" dirty="0"/>
              <a:t>Headline</a:t>
            </a:r>
          </a:p>
        </p:txBody>
      </p:sp>
      <p:sp>
        <p:nvSpPr>
          <p:cNvPr id="7" name="Platshållare för datum 3">
            <a:extLst>
              <a:ext uri="{FF2B5EF4-FFF2-40B4-BE49-F238E27FC236}">
                <a16:creationId xmlns:a16="http://schemas.microsoft.com/office/drawing/2014/main" id="{B4D9178D-EAB5-48D4-8AB0-AAE5B35DD858}"/>
              </a:ext>
            </a:extLst>
          </p:cNvPr>
          <p:cNvSpPr>
            <a:spLocks noGrp="1"/>
          </p:cNvSpPr>
          <p:nvPr>
            <p:ph type="dt" sz="half" idx="2"/>
          </p:nvPr>
        </p:nvSpPr>
        <p:spPr>
          <a:xfrm>
            <a:off x="179387" y="4748400"/>
            <a:ext cx="932265" cy="135000"/>
          </a:xfrm>
          <a:prstGeom prst="rect">
            <a:avLst/>
          </a:prstGeom>
        </p:spPr>
        <p:txBody>
          <a:bodyPr vert="horz" lIns="0" tIns="0" rIns="0" bIns="0" rtlCol="0" anchor="b" anchorCtr="0"/>
          <a:lstStyle>
            <a:lvl1pPr algn="l">
              <a:lnSpc>
                <a:spcPts val="900"/>
              </a:lnSpc>
              <a:defRPr sz="580">
                <a:solidFill>
                  <a:schemeClr val="tx1">
                    <a:tint val="75000"/>
                  </a:schemeClr>
                </a:solidFill>
              </a:defRPr>
            </a:lvl1pPr>
          </a:lstStyle>
          <a:p>
            <a:fld id="{075B37A7-2306-4ABD-AAAB-7C3FF6733D55}" type="datetime1">
              <a:rPr lang="en-GB" smtClean="0"/>
              <a:t>05/06/2023</a:t>
            </a:fld>
            <a:endParaRPr lang="en-GB" dirty="0"/>
          </a:p>
        </p:txBody>
      </p:sp>
      <p:sp>
        <p:nvSpPr>
          <p:cNvPr id="9" name="Platshållare för sidfot 4">
            <a:extLst>
              <a:ext uri="{FF2B5EF4-FFF2-40B4-BE49-F238E27FC236}">
                <a16:creationId xmlns:a16="http://schemas.microsoft.com/office/drawing/2014/main" id="{419D36DA-40D4-4F89-BD1E-21E8535FDAB5}"/>
              </a:ext>
            </a:extLst>
          </p:cNvPr>
          <p:cNvSpPr>
            <a:spLocks noGrp="1"/>
          </p:cNvSpPr>
          <p:nvPr>
            <p:ph type="ftr" sz="quarter" idx="3"/>
          </p:nvPr>
        </p:nvSpPr>
        <p:spPr>
          <a:xfrm>
            <a:off x="179387" y="4856400"/>
            <a:ext cx="2620800" cy="135000"/>
          </a:xfrm>
          <a:prstGeom prst="rect">
            <a:avLst/>
          </a:prstGeom>
        </p:spPr>
        <p:txBody>
          <a:bodyPr vert="horz" lIns="0" tIns="0" rIns="0" bIns="0" rtlCol="0" anchor="b" anchorCtr="0"/>
          <a:lstStyle>
            <a:lvl1pPr algn="l">
              <a:lnSpc>
                <a:spcPts val="900"/>
              </a:lnSpc>
              <a:defRPr sz="580">
                <a:solidFill>
                  <a:schemeClr val="tx1">
                    <a:tint val="75000"/>
                  </a:schemeClr>
                </a:solidFill>
              </a:defRPr>
            </a:lvl1pPr>
          </a:lstStyle>
          <a:p>
            <a:r>
              <a:rPr lang="en-US"/>
              <a:t>C4 – Strictly confidential, C3 – Restricted, C2 – Internal, C1 – Public</a:t>
            </a:r>
            <a:endParaRPr lang="en-GB" dirty="0"/>
          </a:p>
        </p:txBody>
      </p:sp>
      <p:sp>
        <p:nvSpPr>
          <p:cNvPr id="10" name="Platshållare för bildnummer 5">
            <a:extLst>
              <a:ext uri="{FF2B5EF4-FFF2-40B4-BE49-F238E27FC236}">
                <a16:creationId xmlns:a16="http://schemas.microsoft.com/office/drawing/2014/main" id="{69AEB8A7-083F-4623-9B2F-D86E4F013EA5}"/>
              </a:ext>
            </a:extLst>
          </p:cNvPr>
          <p:cNvSpPr>
            <a:spLocks noGrp="1"/>
          </p:cNvSpPr>
          <p:nvPr>
            <p:ph type="sldNum" sz="quarter" idx="4"/>
          </p:nvPr>
        </p:nvSpPr>
        <p:spPr>
          <a:xfrm>
            <a:off x="8600400" y="4806000"/>
            <a:ext cx="374400" cy="180000"/>
          </a:xfrm>
          <a:prstGeom prst="rect">
            <a:avLst/>
          </a:prstGeom>
        </p:spPr>
        <p:txBody>
          <a:bodyPr vert="horz" lIns="0" tIns="0" rIns="0" bIns="0" rtlCol="0" anchor="b" anchorCtr="0"/>
          <a:lstStyle>
            <a:lvl1pPr algn="r">
              <a:lnSpc>
                <a:spcPts val="900"/>
              </a:lnSpc>
              <a:defRPr sz="580">
                <a:solidFill>
                  <a:schemeClr val="tx1">
                    <a:tint val="75000"/>
                  </a:schemeClr>
                </a:solidFill>
              </a:defRPr>
            </a:lvl1pPr>
          </a:lstStyle>
          <a:p>
            <a:fld id="{B2B07D95-7C69-46C0-AD2A-2DA1650028AD}" type="slidenum">
              <a:rPr lang="en-GB" smtClean="0"/>
              <a:pPr/>
              <a:t>‹#›</a:t>
            </a:fld>
            <a:endParaRPr lang="en-GB" dirty="0"/>
          </a:p>
        </p:txBody>
      </p:sp>
    </p:spTree>
    <p:extLst>
      <p:ext uri="{BB962C8B-B14F-4D97-AF65-F5344CB8AC3E}">
        <p14:creationId xmlns:p14="http://schemas.microsoft.com/office/powerpoint/2010/main" val="393571914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835">
          <p15:clr>
            <a:srgbClr val="FBAE40"/>
          </p15:clr>
        </p15:guide>
        <p15:guide id="4" pos="4930">
          <p15:clr>
            <a:srgbClr val="FBAE40"/>
          </p15:clr>
        </p15:guide>
        <p15:guide id="5" orient="horz" pos="100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dark">
    <p:spTree>
      <p:nvGrpSpPr>
        <p:cNvPr id="1" name=""/>
        <p:cNvGrpSpPr/>
        <p:nvPr/>
      </p:nvGrpSpPr>
      <p:grpSpPr>
        <a:xfrm>
          <a:off x="0" y="0"/>
          <a:ext cx="0" cy="0"/>
          <a:chOff x="0" y="0"/>
          <a:chExt cx="0" cy="0"/>
        </a:xfrm>
      </p:grpSpPr>
      <p:sp>
        <p:nvSpPr>
          <p:cNvPr id="8" name="Platshållare för bild 4">
            <a:extLst>
              <a:ext uri="{FF2B5EF4-FFF2-40B4-BE49-F238E27FC236}">
                <a16:creationId xmlns:a16="http://schemas.microsoft.com/office/drawing/2014/main" id="{D83010A4-5CD0-448D-ACD4-3A22210470C5}"/>
              </a:ext>
            </a:extLst>
          </p:cNvPr>
          <p:cNvSpPr>
            <a:spLocks noGrp="1"/>
          </p:cNvSpPr>
          <p:nvPr>
            <p:ph type="pic" sz="quarter" idx="14"/>
          </p:nvPr>
        </p:nvSpPr>
        <p:spPr>
          <a:xfrm>
            <a:off x="180000" y="162000"/>
            <a:ext cx="8785225" cy="4489200"/>
          </a:xfrm>
        </p:spPr>
        <p:txBody>
          <a:bodyPr/>
          <a:lstStyle>
            <a:lvl1pPr marL="0" indent="0">
              <a:buNone/>
              <a:defRPr/>
            </a:lvl1pPr>
          </a:lstStyle>
          <a:p>
            <a:r>
              <a:rPr lang="sv-SE"/>
              <a:t>Klicka på ikonen för att lägga till en bild</a:t>
            </a:r>
          </a:p>
        </p:txBody>
      </p:sp>
      <p:sp>
        <p:nvSpPr>
          <p:cNvPr id="2" name="Rubrik 1">
            <a:extLst>
              <a:ext uri="{FF2B5EF4-FFF2-40B4-BE49-F238E27FC236}">
                <a16:creationId xmlns:a16="http://schemas.microsoft.com/office/drawing/2014/main" id="{A8701F40-435C-45D0-AF3A-C418FF0B07C4}"/>
              </a:ext>
            </a:extLst>
          </p:cNvPr>
          <p:cNvSpPr>
            <a:spLocks noGrp="1"/>
          </p:cNvSpPr>
          <p:nvPr>
            <p:ph type="ctrTitle" hasCustomPrompt="1"/>
          </p:nvPr>
        </p:nvSpPr>
        <p:spPr>
          <a:xfrm>
            <a:off x="1332000" y="1598471"/>
            <a:ext cx="6480000" cy="1620000"/>
          </a:xfrm>
        </p:spPr>
        <p:txBody>
          <a:bodyPr anchor="ctr" anchorCtr="0"/>
          <a:lstStyle>
            <a:lvl1pPr algn="ctr">
              <a:lnSpc>
                <a:spcPct val="85000"/>
              </a:lnSpc>
              <a:defRPr sz="6000">
                <a:solidFill>
                  <a:schemeClr val="bg1"/>
                </a:solidFill>
                <a:latin typeface="+mj-lt"/>
              </a:defRPr>
            </a:lvl1pPr>
          </a:lstStyle>
          <a:p>
            <a:r>
              <a:rPr lang="en-GB" noProof="0" dirty="0"/>
              <a:t>Headline</a:t>
            </a:r>
          </a:p>
        </p:txBody>
      </p:sp>
      <p:sp>
        <p:nvSpPr>
          <p:cNvPr id="7" name="Platshållare för datum 3">
            <a:extLst>
              <a:ext uri="{FF2B5EF4-FFF2-40B4-BE49-F238E27FC236}">
                <a16:creationId xmlns:a16="http://schemas.microsoft.com/office/drawing/2014/main" id="{4082EC9A-DCF2-49FA-8E79-8320967E09BB}"/>
              </a:ext>
            </a:extLst>
          </p:cNvPr>
          <p:cNvSpPr>
            <a:spLocks noGrp="1"/>
          </p:cNvSpPr>
          <p:nvPr>
            <p:ph type="dt" sz="half" idx="2"/>
          </p:nvPr>
        </p:nvSpPr>
        <p:spPr>
          <a:xfrm>
            <a:off x="179387" y="4748400"/>
            <a:ext cx="932265" cy="135000"/>
          </a:xfrm>
          <a:prstGeom prst="rect">
            <a:avLst/>
          </a:prstGeom>
        </p:spPr>
        <p:txBody>
          <a:bodyPr vert="horz" lIns="0" tIns="0" rIns="0" bIns="0" rtlCol="0" anchor="b" anchorCtr="0"/>
          <a:lstStyle>
            <a:lvl1pPr algn="l">
              <a:lnSpc>
                <a:spcPts val="900"/>
              </a:lnSpc>
              <a:defRPr sz="580">
                <a:solidFill>
                  <a:schemeClr val="tx1">
                    <a:tint val="75000"/>
                  </a:schemeClr>
                </a:solidFill>
              </a:defRPr>
            </a:lvl1pPr>
          </a:lstStyle>
          <a:p>
            <a:fld id="{41C0618C-4F82-4A60-B151-9B8F454472B9}" type="datetime1">
              <a:rPr lang="en-GB" smtClean="0"/>
              <a:t>05/06/2023</a:t>
            </a:fld>
            <a:endParaRPr lang="en-GB" dirty="0"/>
          </a:p>
        </p:txBody>
      </p:sp>
      <p:sp>
        <p:nvSpPr>
          <p:cNvPr id="9" name="Platshållare för sidfot 4">
            <a:extLst>
              <a:ext uri="{FF2B5EF4-FFF2-40B4-BE49-F238E27FC236}">
                <a16:creationId xmlns:a16="http://schemas.microsoft.com/office/drawing/2014/main" id="{E3D2898D-A6F8-4BCA-9797-349216279F13}"/>
              </a:ext>
            </a:extLst>
          </p:cNvPr>
          <p:cNvSpPr>
            <a:spLocks noGrp="1"/>
          </p:cNvSpPr>
          <p:nvPr>
            <p:ph type="ftr" sz="quarter" idx="3"/>
          </p:nvPr>
        </p:nvSpPr>
        <p:spPr>
          <a:xfrm>
            <a:off x="179387" y="4856400"/>
            <a:ext cx="2620800" cy="135000"/>
          </a:xfrm>
          <a:prstGeom prst="rect">
            <a:avLst/>
          </a:prstGeom>
        </p:spPr>
        <p:txBody>
          <a:bodyPr vert="horz" lIns="0" tIns="0" rIns="0" bIns="0" rtlCol="0" anchor="b" anchorCtr="0"/>
          <a:lstStyle>
            <a:lvl1pPr algn="l">
              <a:lnSpc>
                <a:spcPts val="900"/>
              </a:lnSpc>
              <a:defRPr sz="580">
                <a:solidFill>
                  <a:schemeClr val="tx1">
                    <a:tint val="75000"/>
                  </a:schemeClr>
                </a:solidFill>
              </a:defRPr>
            </a:lvl1pPr>
          </a:lstStyle>
          <a:p>
            <a:r>
              <a:rPr lang="en-US"/>
              <a:t>C4 – Strictly confidential, C3 – Restricted, C2 – Internal, C1 – Public</a:t>
            </a:r>
            <a:endParaRPr lang="en-GB" dirty="0"/>
          </a:p>
        </p:txBody>
      </p:sp>
      <p:sp>
        <p:nvSpPr>
          <p:cNvPr id="10" name="Platshållare för bildnummer 5">
            <a:extLst>
              <a:ext uri="{FF2B5EF4-FFF2-40B4-BE49-F238E27FC236}">
                <a16:creationId xmlns:a16="http://schemas.microsoft.com/office/drawing/2014/main" id="{D7F6804D-D73A-4743-A4A8-399B4E29A11A}"/>
              </a:ext>
            </a:extLst>
          </p:cNvPr>
          <p:cNvSpPr>
            <a:spLocks noGrp="1"/>
          </p:cNvSpPr>
          <p:nvPr>
            <p:ph type="sldNum" sz="quarter" idx="4"/>
          </p:nvPr>
        </p:nvSpPr>
        <p:spPr>
          <a:xfrm>
            <a:off x="8600400" y="4806000"/>
            <a:ext cx="374400" cy="180000"/>
          </a:xfrm>
          <a:prstGeom prst="rect">
            <a:avLst/>
          </a:prstGeom>
        </p:spPr>
        <p:txBody>
          <a:bodyPr vert="horz" lIns="0" tIns="0" rIns="0" bIns="0" rtlCol="0" anchor="b" anchorCtr="0"/>
          <a:lstStyle>
            <a:lvl1pPr algn="r">
              <a:lnSpc>
                <a:spcPts val="900"/>
              </a:lnSpc>
              <a:defRPr sz="580">
                <a:solidFill>
                  <a:schemeClr val="tx1">
                    <a:tint val="75000"/>
                  </a:schemeClr>
                </a:solidFill>
              </a:defRPr>
            </a:lvl1pPr>
          </a:lstStyle>
          <a:p>
            <a:fld id="{B2B07D95-7C69-46C0-AD2A-2DA1650028AD}" type="slidenum">
              <a:rPr lang="en-GB" smtClean="0"/>
              <a:pPr/>
              <a:t>‹#›</a:t>
            </a:fld>
            <a:endParaRPr lang="en-GB" dirty="0"/>
          </a:p>
        </p:txBody>
      </p:sp>
    </p:spTree>
    <p:extLst>
      <p:ext uri="{BB962C8B-B14F-4D97-AF65-F5344CB8AC3E}">
        <p14:creationId xmlns:p14="http://schemas.microsoft.com/office/powerpoint/2010/main" val="123141842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1008">
          <p15:clr>
            <a:srgbClr val="FBAE40"/>
          </p15:clr>
        </p15:guide>
        <p15:guide id="4" orient="horz" pos="2028">
          <p15:clr>
            <a:srgbClr val="FBAE40"/>
          </p15:clr>
        </p15:guide>
        <p15:guide id="5" pos="839">
          <p15:clr>
            <a:srgbClr val="FBAE40"/>
          </p15:clr>
        </p15:guide>
        <p15:guide id="6" pos="493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84A65FC4-9925-4639-9BC9-487863274A20}"/>
              </a:ext>
            </a:extLst>
          </p:cNvPr>
          <p:cNvGraphicFramePr>
            <a:graphicFrameLocks noChangeAspect="1"/>
          </p:cNvGraphicFramePr>
          <p:nvPr userDrawn="1">
            <p:custDataLst>
              <p:tags r:id="rId19"/>
            </p:custDataLst>
            <p:extLst>
              <p:ext uri="{D42A27DB-BD31-4B8C-83A1-F6EECF244321}">
                <p14:modId xmlns:p14="http://schemas.microsoft.com/office/powerpoint/2010/main" val="27096432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370" imgH="371" progId="TCLayout.ActiveDocument.1">
                  <p:embed/>
                </p:oleObj>
              </mc:Choice>
              <mc:Fallback>
                <p:oleObj name="think-cell Slide" r:id="rId20" imgW="370" imgH="371" progId="TCLayout.ActiveDocument.1">
                  <p:embed/>
                  <p:pic>
                    <p:nvPicPr>
                      <p:cNvPr id="0" name=""/>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2" name="Platshållare för rubrik 1">
            <a:extLst>
              <a:ext uri="{FF2B5EF4-FFF2-40B4-BE49-F238E27FC236}">
                <a16:creationId xmlns:a16="http://schemas.microsoft.com/office/drawing/2014/main" id="{369A76ED-51E9-448C-A7E3-782A086DB016}"/>
              </a:ext>
            </a:extLst>
          </p:cNvPr>
          <p:cNvSpPr>
            <a:spLocks noGrp="1"/>
          </p:cNvSpPr>
          <p:nvPr>
            <p:ph type="title"/>
          </p:nvPr>
        </p:nvSpPr>
        <p:spPr>
          <a:xfrm>
            <a:off x="792000" y="396000"/>
            <a:ext cx="7560000" cy="900000"/>
          </a:xfrm>
          <a:prstGeom prst="rect">
            <a:avLst/>
          </a:prstGeom>
        </p:spPr>
        <p:txBody>
          <a:bodyPr vert="horz" lIns="0" tIns="0" rIns="0" bIns="0" rtlCol="0" anchor="t" anchorCtr="0">
            <a:noAutofit/>
          </a:bodyPr>
          <a:lstStyle/>
          <a:p>
            <a:r>
              <a:rPr lang="en-GB" noProof="0" dirty="0"/>
              <a:t>Headline</a:t>
            </a:r>
          </a:p>
        </p:txBody>
      </p:sp>
      <p:sp>
        <p:nvSpPr>
          <p:cNvPr id="3" name="Platshållare för text 2">
            <a:extLst>
              <a:ext uri="{FF2B5EF4-FFF2-40B4-BE49-F238E27FC236}">
                <a16:creationId xmlns:a16="http://schemas.microsoft.com/office/drawing/2014/main" id="{CC6D118B-D903-4393-90F1-25AC1EB11FB3}"/>
              </a:ext>
            </a:extLst>
          </p:cNvPr>
          <p:cNvSpPr>
            <a:spLocks noGrp="1"/>
          </p:cNvSpPr>
          <p:nvPr>
            <p:ph type="body" idx="1"/>
          </p:nvPr>
        </p:nvSpPr>
        <p:spPr>
          <a:xfrm>
            <a:off x="792000" y="1455738"/>
            <a:ext cx="7560000" cy="3044262"/>
          </a:xfrm>
          <a:prstGeom prst="rect">
            <a:avLst/>
          </a:prstGeom>
        </p:spPr>
        <p:txBody>
          <a:bodyPr vert="horz" lIns="0" tIns="0" rIns="0" bIns="0" rtlCol="0">
            <a:noAutofit/>
          </a:bodyPr>
          <a:lstStyle/>
          <a:p>
            <a:pPr lvl="0"/>
            <a:r>
              <a:rPr lang="en-GB" noProof="0" dirty="0" err="1"/>
              <a:t>Redigera</a:t>
            </a:r>
            <a:r>
              <a:rPr lang="en-GB" noProof="0" dirty="0"/>
              <a:t> format </a:t>
            </a:r>
            <a:r>
              <a:rPr lang="en-GB" noProof="0" dirty="0" err="1"/>
              <a:t>för</a:t>
            </a:r>
            <a:r>
              <a:rPr lang="en-GB" noProof="0" dirty="0"/>
              <a:t> </a:t>
            </a:r>
            <a:r>
              <a:rPr lang="en-GB" noProof="0" dirty="0" err="1"/>
              <a:t>bakgrundstext</a:t>
            </a:r>
            <a:endParaRPr lang="en-GB" noProof="0" dirty="0"/>
          </a:p>
          <a:p>
            <a:pPr lvl="1"/>
            <a:r>
              <a:rPr lang="en-GB" noProof="0" dirty="0" err="1"/>
              <a:t>Nivå</a:t>
            </a:r>
            <a:r>
              <a:rPr lang="en-GB" noProof="0" dirty="0"/>
              <a:t> </a:t>
            </a:r>
            <a:r>
              <a:rPr lang="en-GB" noProof="0" dirty="0" err="1"/>
              <a:t>två</a:t>
            </a:r>
            <a:endParaRPr lang="en-GB" noProof="0" dirty="0"/>
          </a:p>
          <a:p>
            <a:pPr lvl="2"/>
            <a:r>
              <a:rPr lang="en-GB" noProof="0" dirty="0" err="1"/>
              <a:t>Nivå</a:t>
            </a:r>
            <a:r>
              <a:rPr lang="en-GB" noProof="0" dirty="0"/>
              <a:t> </a:t>
            </a:r>
            <a:r>
              <a:rPr lang="en-GB" noProof="0" dirty="0" err="1"/>
              <a:t>tre</a:t>
            </a:r>
            <a:endParaRPr lang="en-GB" noProof="0" dirty="0"/>
          </a:p>
          <a:p>
            <a:pPr lvl="3"/>
            <a:r>
              <a:rPr lang="en-GB" noProof="0" dirty="0" err="1"/>
              <a:t>Nivå</a:t>
            </a:r>
            <a:r>
              <a:rPr lang="en-GB" noProof="0" dirty="0"/>
              <a:t> </a:t>
            </a:r>
            <a:r>
              <a:rPr lang="en-GB" noProof="0" dirty="0" err="1"/>
              <a:t>fyra</a:t>
            </a:r>
            <a:endParaRPr lang="en-GB" noProof="0" dirty="0"/>
          </a:p>
          <a:p>
            <a:pPr lvl="4"/>
            <a:r>
              <a:rPr lang="en-GB" noProof="0" dirty="0" err="1"/>
              <a:t>Nivå</a:t>
            </a:r>
            <a:r>
              <a:rPr lang="en-GB" noProof="0" dirty="0"/>
              <a:t> fem</a:t>
            </a:r>
          </a:p>
        </p:txBody>
      </p:sp>
      <p:sp>
        <p:nvSpPr>
          <p:cNvPr id="9" name="Platshållare för bildnummer 5">
            <a:extLst>
              <a:ext uri="{FF2B5EF4-FFF2-40B4-BE49-F238E27FC236}">
                <a16:creationId xmlns:a16="http://schemas.microsoft.com/office/drawing/2014/main" id="{AA2C9AC3-FC1F-4B80-8E43-59F4C4414403}"/>
              </a:ext>
            </a:extLst>
          </p:cNvPr>
          <p:cNvSpPr>
            <a:spLocks noGrp="1"/>
          </p:cNvSpPr>
          <p:nvPr>
            <p:ph type="sldNum" sz="quarter" idx="4"/>
          </p:nvPr>
        </p:nvSpPr>
        <p:spPr>
          <a:xfrm>
            <a:off x="8600400" y="4806000"/>
            <a:ext cx="374400" cy="180000"/>
          </a:xfrm>
          <a:prstGeom prst="rect">
            <a:avLst/>
          </a:prstGeom>
        </p:spPr>
        <p:txBody>
          <a:bodyPr vert="horz" lIns="0" tIns="0" rIns="0" bIns="0" rtlCol="0" anchor="b" anchorCtr="0"/>
          <a:lstStyle>
            <a:lvl1pPr algn="r">
              <a:lnSpc>
                <a:spcPts val="900"/>
              </a:lnSpc>
              <a:defRPr sz="580">
                <a:solidFill>
                  <a:schemeClr val="tx1">
                    <a:tint val="75000"/>
                  </a:schemeClr>
                </a:solidFill>
              </a:defRPr>
            </a:lvl1pPr>
          </a:lstStyle>
          <a:p>
            <a:fld id="{B2B07D95-7C69-46C0-AD2A-2DA1650028AD}" type="slidenum">
              <a:rPr lang="en-GB" smtClean="0"/>
              <a:pPr/>
              <a:t>‹#›</a:t>
            </a:fld>
            <a:endParaRPr lang="en-GB" dirty="0"/>
          </a:p>
        </p:txBody>
      </p:sp>
      <p:sp>
        <p:nvSpPr>
          <p:cNvPr id="10" name="Platshållare för datum 3">
            <a:extLst>
              <a:ext uri="{FF2B5EF4-FFF2-40B4-BE49-F238E27FC236}">
                <a16:creationId xmlns:a16="http://schemas.microsoft.com/office/drawing/2014/main" id="{176946FD-9A95-4464-B5B1-586A52A90F79}"/>
              </a:ext>
            </a:extLst>
          </p:cNvPr>
          <p:cNvSpPr>
            <a:spLocks noGrp="1"/>
          </p:cNvSpPr>
          <p:nvPr>
            <p:ph type="dt" sz="half" idx="2"/>
          </p:nvPr>
        </p:nvSpPr>
        <p:spPr>
          <a:xfrm>
            <a:off x="179387" y="4748400"/>
            <a:ext cx="932265" cy="135000"/>
          </a:xfrm>
          <a:prstGeom prst="rect">
            <a:avLst/>
          </a:prstGeom>
        </p:spPr>
        <p:txBody>
          <a:bodyPr vert="horz" lIns="0" tIns="0" rIns="0" bIns="0" rtlCol="0" anchor="b" anchorCtr="0"/>
          <a:lstStyle>
            <a:lvl1pPr algn="l">
              <a:lnSpc>
                <a:spcPts val="900"/>
              </a:lnSpc>
              <a:defRPr sz="580">
                <a:solidFill>
                  <a:schemeClr val="tx1">
                    <a:tint val="75000"/>
                  </a:schemeClr>
                </a:solidFill>
              </a:defRPr>
            </a:lvl1pPr>
          </a:lstStyle>
          <a:p>
            <a:fld id="{4A691E52-0EB9-4092-B178-D8997B90DE51}" type="datetime1">
              <a:rPr lang="en-GB" smtClean="0"/>
              <a:t>05/06/2023</a:t>
            </a:fld>
            <a:endParaRPr lang="en-GB" dirty="0"/>
          </a:p>
        </p:txBody>
      </p:sp>
      <p:sp>
        <p:nvSpPr>
          <p:cNvPr id="11" name="Platshållare för sidfot 4">
            <a:extLst>
              <a:ext uri="{FF2B5EF4-FFF2-40B4-BE49-F238E27FC236}">
                <a16:creationId xmlns:a16="http://schemas.microsoft.com/office/drawing/2014/main" id="{895AA473-213D-4284-802F-619A770661A6}"/>
              </a:ext>
            </a:extLst>
          </p:cNvPr>
          <p:cNvSpPr>
            <a:spLocks noGrp="1"/>
          </p:cNvSpPr>
          <p:nvPr>
            <p:ph type="ftr" sz="quarter" idx="3"/>
          </p:nvPr>
        </p:nvSpPr>
        <p:spPr>
          <a:xfrm>
            <a:off x="179387" y="4856400"/>
            <a:ext cx="2620800" cy="135000"/>
          </a:xfrm>
          <a:prstGeom prst="rect">
            <a:avLst/>
          </a:prstGeom>
        </p:spPr>
        <p:txBody>
          <a:bodyPr vert="horz" lIns="0" tIns="0" rIns="0" bIns="0" rtlCol="0" anchor="b" anchorCtr="0"/>
          <a:lstStyle>
            <a:lvl1pPr algn="l">
              <a:lnSpc>
                <a:spcPts val="900"/>
              </a:lnSpc>
              <a:defRPr sz="580">
                <a:solidFill>
                  <a:schemeClr val="tx1">
                    <a:tint val="75000"/>
                  </a:schemeClr>
                </a:solidFill>
              </a:defRPr>
            </a:lvl1pPr>
          </a:lstStyle>
          <a:p>
            <a:r>
              <a:rPr lang="en-US"/>
              <a:t>C4 – Strictly confidential, C3 – Restricted, C2 – Internal, C1 – Public</a:t>
            </a:r>
            <a:endParaRPr lang="en-GB" dirty="0"/>
          </a:p>
        </p:txBody>
      </p:sp>
      <p:pic>
        <p:nvPicPr>
          <p:cNvPr id="5" name="Bildobjekt 4" descr="En bild som visar ritning, klocka&#10;&#10;Automatiskt genererad beskrivning">
            <a:extLst>
              <a:ext uri="{FF2B5EF4-FFF2-40B4-BE49-F238E27FC236}">
                <a16:creationId xmlns:a16="http://schemas.microsoft.com/office/drawing/2014/main" id="{7CB80897-AB99-4659-AFA1-85BFFCF1F1F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068000" y="4831758"/>
            <a:ext cx="1008000" cy="174161"/>
          </a:xfrm>
          <a:prstGeom prst="rect">
            <a:avLst/>
          </a:prstGeom>
        </p:spPr>
      </p:pic>
    </p:spTree>
    <p:extLst>
      <p:ext uri="{BB962C8B-B14F-4D97-AF65-F5344CB8AC3E}">
        <p14:creationId xmlns:p14="http://schemas.microsoft.com/office/powerpoint/2010/main" val="27090676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8" r:id="rId14"/>
    <p:sldLayoutId id="2147483691" r:id="rId15"/>
    <p:sldLayoutId id="2147483692" r:id="rId16"/>
    <p:sldLayoutId id="2147483693" r:id="rId17"/>
  </p:sldLayoutIdLst>
  <p:hf hdr="0"/>
  <p:txStyles>
    <p:titleStyle>
      <a:lvl1pPr algn="l" defTabSz="685783" rtl="0" eaLnBrk="1" latinLnBrk="0" hangingPunct="1">
        <a:lnSpc>
          <a:spcPct val="85000"/>
        </a:lnSpc>
        <a:spcBef>
          <a:spcPct val="0"/>
        </a:spcBef>
        <a:buNone/>
        <a:defRPr sz="3600" b="1" kern="1200">
          <a:solidFill>
            <a:schemeClr val="tx1"/>
          </a:solidFill>
          <a:latin typeface="+mj-lt"/>
          <a:ea typeface="+mj-ea"/>
          <a:cs typeface="+mj-cs"/>
        </a:defRPr>
      </a:lvl1pPr>
    </p:titleStyle>
    <p:bodyStyle>
      <a:lvl1pPr marL="180975" indent="-180975" algn="l" defTabSz="685783"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355600" indent="-174625" algn="l" defTabSz="68578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536575" indent="-180975" algn="l" defTabSz="68578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717550" indent="-180975"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898525" indent="-180975"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7.emf"/><Relationship Id="rId5" Type="http://schemas.openxmlformats.org/officeDocument/2006/relationships/oleObject" Target="../embeddings/oleObject2.bin"/><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30.jpeg"/><Relationship Id="rId5" Type="http://schemas.openxmlformats.org/officeDocument/2006/relationships/image" Target="../media/image5.sv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chart" Target="../charts/chart2.xml"/><Relationship Id="rId5" Type="http://schemas.openxmlformats.org/officeDocument/2006/relationships/image" Target="../media/image5.sv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33.jpg"/><Relationship Id="rId5" Type="http://schemas.openxmlformats.org/officeDocument/2006/relationships/chart" Target="../charts/chart3.xml"/><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34.jpg"/><Relationship Id="rId5" Type="http://schemas.openxmlformats.org/officeDocument/2006/relationships/chart" Target="../charts/chart4.xml"/><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gif"/><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36.emf"/><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2" Type="http://schemas.openxmlformats.org/officeDocument/2006/relationships/hyperlink" Target="http://www.vbenergi.se/"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7.emf"/><Relationship Id="rId4" Type="http://schemas.openxmlformats.org/officeDocument/2006/relationships/oleObject" Target="../embeddings/oleObject4.bin"/></Relationships>
</file>

<file path=ppt/slides/_rels/slide2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7.emf"/><Relationship Id="rId5" Type="http://schemas.openxmlformats.org/officeDocument/2006/relationships/oleObject" Target="../embeddings/oleObject5.bin"/><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2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descr="En bild som visar vatten, träd, sjö, natur&#10;&#10;Automatiskt genererad beskrivning">
            <a:extLst>
              <a:ext uri="{FF2B5EF4-FFF2-40B4-BE49-F238E27FC236}">
                <a16:creationId xmlns:a16="http://schemas.microsoft.com/office/drawing/2014/main" id="{7CBD3D0C-A6F0-40AA-A58C-23841B5348AE}"/>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15932" b="15932"/>
          <a:stretch>
            <a:fillRect/>
          </a:stretch>
        </p:blipFill>
        <p:spPr/>
      </p:pic>
      <p:graphicFrame>
        <p:nvGraphicFramePr>
          <p:cNvPr id="9" name="Objekt 8" hidden="1">
            <a:extLst>
              <a:ext uri="{FF2B5EF4-FFF2-40B4-BE49-F238E27FC236}">
                <a16:creationId xmlns:a16="http://schemas.microsoft.com/office/drawing/2014/main" id="{CE3257D7-0CF7-4F75-94A0-84DAC51C235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9" imgH="360" progId="TCLayout.ActiveDocument.1">
                  <p:embed/>
                </p:oleObj>
              </mc:Choice>
              <mc:Fallback>
                <p:oleObj name="think-cell Slide" r:id="rId5" imgW="359" imgH="360" progId="TCLayout.ActiveDocument.1">
                  <p:embed/>
                  <p:pic>
                    <p:nvPicPr>
                      <p:cNvPr id="9" name="Objekt 8" hidden="1">
                        <a:extLst>
                          <a:ext uri="{FF2B5EF4-FFF2-40B4-BE49-F238E27FC236}">
                            <a16:creationId xmlns:a16="http://schemas.microsoft.com/office/drawing/2014/main" id="{CE3257D7-0CF7-4F75-94A0-84DAC51C235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ktangel 1" hidden="1">
            <a:extLst>
              <a:ext uri="{FF2B5EF4-FFF2-40B4-BE49-F238E27FC236}">
                <a16:creationId xmlns:a16="http://schemas.microsoft.com/office/drawing/2014/main" id="{797DE867-91DC-4273-918A-4F4E41267ADD}"/>
              </a:ext>
            </a:extLst>
          </p:cNvPr>
          <p:cNvSpPr/>
          <p:nvPr>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457200" rtl="0" eaLnBrk="1" fontAlgn="auto" latinLnBrk="0" hangingPunct="1">
              <a:lnSpc>
                <a:spcPct val="85000"/>
              </a:lnSpc>
              <a:spcBef>
                <a:spcPct val="0"/>
              </a:spcBef>
              <a:spcAft>
                <a:spcPct val="0"/>
              </a:spcAft>
              <a:buClrTx/>
              <a:buSzTx/>
              <a:buFontTx/>
              <a:buNone/>
              <a:tabLst/>
              <a:defRPr/>
            </a:pPr>
            <a:endParaRPr kumimoji="0" lang="en-GB" sz="6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panose="020B0604020202020204" pitchFamily="34" charset="0"/>
            </a:endParaRPr>
          </a:p>
        </p:txBody>
      </p:sp>
      <p:sp>
        <p:nvSpPr>
          <p:cNvPr id="3" name="Rubrik 2">
            <a:extLst>
              <a:ext uri="{FF2B5EF4-FFF2-40B4-BE49-F238E27FC236}">
                <a16:creationId xmlns:a16="http://schemas.microsoft.com/office/drawing/2014/main" id="{7755FAEC-FED1-43FE-806C-14383198AA76}"/>
              </a:ext>
            </a:extLst>
          </p:cNvPr>
          <p:cNvSpPr>
            <a:spLocks noGrp="1"/>
          </p:cNvSpPr>
          <p:nvPr>
            <p:ph type="ctrTitle"/>
          </p:nvPr>
        </p:nvSpPr>
        <p:spPr>
          <a:xfrm>
            <a:off x="179387" y="2066632"/>
            <a:ext cx="8785225" cy="1411571"/>
          </a:xfrm>
        </p:spPr>
        <p:txBody>
          <a:bodyPr/>
          <a:lstStyle/>
          <a:p>
            <a:r>
              <a:rPr lang="en-GB" sz="3600" dirty="0">
                <a:solidFill>
                  <a:schemeClr val="bg1"/>
                </a:solidFill>
                <a:latin typeface="Vattenfall Hall" panose="00000500000000000000" pitchFamily="2" charset="0"/>
              </a:rPr>
              <a:t>Prisdialogen</a:t>
            </a:r>
            <a:br>
              <a:rPr lang="en-GB" sz="3600" dirty="0">
                <a:solidFill>
                  <a:schemeClr val="bg1"/>
                </a:solidFill>
                <a:latin typeface="Vattenfall Hall" panose="00000500000000000000" pitchFamily="2" charset="0"/>
              </a:rPr>
            </a:br>
            <a:r>
              <a:rPr lang="en-GB" sz="3600" dirty="0">
                <a:solidFill>
                  <a:schemeClr val="bg1"/>
                </a:solidFill>
                <a:latin typeface="Vattenfall Hall" panose="00000500000000000000" pitchFamily="2" charset="0"/>
              </a:rPr>
              <a:t>Samrådsmöte</a:t>
            </a:r>
            <a:br>
              <a:rPr lang="en-GB" sz="3600" dirty="0">
                <a:solidFill>
                  <a:schemeClr val="bg1"/>
                </a:solidFill>
                <a:latin typeface="Vattenfall Hall" panose="00000500000000000000" pitchFamily="2" charset="0"/>
              </a:rPr>
            </a:br>
            <a:r>
              <a:rPr lang="en-GB" sz="2000" dirty="0">
                <a:solidFill>
                  <a:schemeClr val="bg1"/>
                </a:solidFill>
                <a:latin typeface="Vattenfall Hall" panose="00000500000000000000" pitchFamily="2" charset="0"/>
              </a:rPr>
              <a:t>Ludvika, Fagersta, Grängesberg, Norberg</a:t>
            </a:r>
            <a:br>
              <a:rPr lang="en-GB" sz="3600" dirty="0">
                <a:solidFill>
                  <a:schemeClr val="bg1"/>
                </a:solidFill>
              </a:rPr>
            </a:br>
            <a:r>
              <a:rPr lang="en-GB" sz="3600" dirty="0">
                <a:solidFill>
                  <a:schemeClr val="bg1"/>
                </a:solidFill>
              </a:rPr>
              <a:t> </a:t>
            </a:r>
          </a:p>
        </p:txBody>
      </p:sp>
      <p:sp>
        <p:nvSpPr>
          <p:cNvPr id="5" name="Platshållare för text 4">
            <a:extLst>
              <a:ext uri="{FF2B5EF4-FFF2-40B4-BE49-F238E27FC236}">
                <a16:creationId xmlns:a16="http://schemas.microsoft.com/office/drawing/2014/main" id="{CDEACC34-0A10-45EE-A812-A3A62D2B4931}"/>
              </a:ext>
            </a:extLst>
          </p:cNvPr>
          <p:cNvSpPr>
            <a:spLocks noGrp="1"/>
          </p:cNvSpPr>
          <p:nvPr>
            <p:ph type="body" sz="quarter" idx="13"/>
          </p:nvPr>
        </p:nvSpPr>
        <p:spPr>
          <a:xfrm>
            <a:off x="2772000" y="4218245"/>
            <a:ext cx="3600000" cy="360000"/>
          </a:xfrm>
        </p:spPr>
        <p:txBody>
          <a:bodyPr/>
          <a:lstStyle/>
          <a:p>
            <a:r>
              <a:rPr lang="en-GB" sz="1000" b="1" dirty="0">
                <a:solidFill>
                  <a:schemeClr val="bg1"/>
                </a:solidFill>
              </a:rPr>
              <a:t>2023-06-07</a:t>
            </a:r>
          </a:p>
          <a:p>
            <a:endParaRPr lang="en-GB" sz="1000" dirty="0">
              <a:solidFill>
                <a:schemeClr val="bg1"/>
              </a:solidFill>
            </a:endParaRPr>
          </a:p>
        </p:txBody>
      </p:sp>
      <p:sp>
        <p:nvSpPr>
          <p:cNvPr id="8" name="Platshållare för bildnummer 7">
            <a:extLst>
              <a:ext uri="{FF2B5EF4-FFF2-40B4-BE49-F238E27FC236}">
                <a16:creationId xmlns:a16="http://schemas.microsoft.com/office/drawing/2014/main" id="{AE0EB901-0342-4027-A8F9-D2D11C2938A6}"/>
              </a:ext>
            </a:extLst>
          </p:cNvPr>
          <p:cNvSpPr>
            <a:spLocks noGrp="1"/>
          </p:cNvSpPr>
          <p:nvPr>
            <p:ph type="sldNum" sz="quarter" idx="4"/>
          </p:nvPr>
        </p:nvSpPr>
        <p:spPr/>
        <p:txBody>
          <a:bodyPr/>
          <a:lstStyle/>
          <a:p>
            <a:pPr marL="0" marR="0" lvl="0" indent="0" algn="r" defTabSz="457200" rtl="0" eaLnBrk="1" fontAlgn="auto" latinLnBrk="0" hangingPunct="1">
              <a:lnSpc>
                <a:spcPts val="900"/>
              </a:lnSpc>
              <a:spcBef>
                <a:spcPts val="0"/>
              </a:spcBef>
              <a:spcAft>
                <a:spcPts val="0"/>
              </a:spcAft>
              <a:buClrTx/>
              <a:buSzTx/>
              <a:buFontTx/>
              <a:buNone/>
              <a:tabLst/>
              <a:defRPr/>
            </a:pPr>
            <a:fld id="{B2B07D95-7C69-46C0-AD2A-2DA1650028AD}" type="slidenum">
              <a:rPr kumimoji="0" lang="en-GB" sz="58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ts val="900"/>
                </a:lnSpc>
                <a:spcBef>
                  <a:spcPts val="0"/>
                </a:spcBef>
                <a:spcAft>
                  <a:spcPts val="0"/>
                </a:spcAft>
                <a:buClrTx/>
                <a:buSzTx/>
                <a:buFontTx/>
                <a:buNone/>
                <a:tabLst/>
                <a:defRPr/>
              </a:pPr>
              <a:t>1</a:t>
            </a:fld>
            <a:endParaRPr kumimoji="0" lang="en-GB" sz="580" b="0" i="0" u="none" strike="noStrike" kern="1200" cap="none" spc="0" normalizeH="0" baseline="0" noProof="0" dirty="0">
              <a:ln>
                <a:noFill/>
              </a:ln>
              <a:solidFill>
                <a:prstClr val="black">
                  <a:tint val="75000"/>
                </a:prstClr>
              </a:solidFill>
              <a:effectLst/>
              <a:uLnTx/>
              <a:uFillTx/>
              <a:latin typeface="Arial"/>
              <a:ea typeface="+mn-ea"/>
              <a:cs typeface="+mn-cs"/>
            </a:endParaRPr>
          </a:p>
        </p:txBody>
      </p:sp>
      <p:pic>
        <p:nvPicPr>
          <p:cNvPr id="4" name="Bildobjekt 3" descr="En bild som visar text, skärmbild, Teckensnitt, logotyp&#10;&#10;Automatiskt genererad beskrivning">
            <a:extLst>
              <a:ext uri="{FF2B5EF4-FFF2-40B4-BE49-F238E27FC236}">
                <a16:creationId xmlns:a16="http://schemas.microsoft.com/office/drawing/2014/main" id="{18A4C499-5AD3-3AA7-720E-982DC06191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4233" y="3688"/>
            <a:ext cx="1110771" cy="1020799"/>
          </a:xfrm>
          <a:prstGeom prst="rect">
            <a:avLst/>
          </a:prstGeom>
        </p:spPr>
      </p:pic>
    </p:spTree>
    <p:extLst>
      <p:ext uri="{BB962C8B-B14F-4D97-AF65-F5344CB8AC3E}">
        <p14:creationId xmlns:p14="http://schemas.microsoft.com/office/powerpoint/2010/main" val="1861362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541F0BE-B1D3-4503-85D5-8D73F7D0C734}"/>
              </a:ext>
            </a:extLst>
          </p:cNvPr>
          <p:cNvSpPr>
            <a:spLocks noGrp="1"/>
          </p:cNvSpPr>
          <p:nvPr>
            <p:ph type="ctrTitle"/>
          </p:nvPr>
        </p:nvSpPr>
        <p:spPr>
          <a:xfrm>
            <a:off x="4756105" y="1445045"/>
            <a:ext cx="4093327" cy="1620000"/>
          </a:xfrm>
        </p:spPr>
        <p:txBody>
          <a:bodyPr/>
          <a:lstStyle/>
          <a:p>
            <a:br>
              <a:rPr lang="sv-SE" sz="3000" dirty="0">
                <a:solidFill>
                  <a:schemeClr val="tx1">
                    <a:lumMod val="50000"/>
                    <a:lumOff val="50000"/>
                  </a:schemeClr>
                </a:solidFill>
                <a:latin typeface="Vattenfall Hall" panose="00000500000000000000" pitchFamily="2" charset="0"/>
              </a:rPr>
            </a:br>
            <a:r>
              <a:rPr lang="sv-SE" sz="3000" dirty="0">
                <a:solidFill>
                  <a:schemeClr val="tx1">
                    <a:lumMod val="50000"/>
                    <a:lumOff val="50000"/>
                  </a:schemeClr>
                </a:solidFill>
                <a:latin typeface="Vattenfall Hall" panose="00000500000000000000" pitchFamily="2" charset="0"/>
              </a:rPr>
              <a:t>4.</a:t>
            </a:r>
            <a:br>
              <a:rPr lang="sv-SE" sz="3000" dirty="0">
                <a:solidFill>
                  <a:schemeClr val="tx1">
                    <a:lumMod val="50000"/>
                    <a:lumOff val="50000"/>
                  </a:schemeClr>
                </a:solidFill>
                <a:latin typeface="Vattenfall Hall" panose="00000500000000000000" pitchFamily="2" charset="0"/>
              </a:rPr>
            </a:br>
            <a:r>
              <a:rPr lang="sv-SE" sz="3000" dirty="0">
                <a:solidFill>
                  <a:schemeClr val="tx1">
                    <a:lumMod val="50000"/>
                    <a:lumOff val="50000"/>
                  </a:schemeClr>
                </a:solidFill>
                <a:latin typeface="Vattenfall Hall" panose="00000500000000000000" pitchFamily="2" charset="0"/>
              </a:rPr>
              <a:t>Aktuellt hos </a:t>
            </a:r>
            <a:br>
              <a:rPr lang="sv-SE" sz="3000" dirty="0">
                <a:solidFill>
                  <a:schemeClr val="tx1">
                    <a:lumMod val="50000"/>
                    <a:lumOff val="50000"/>
                  </a:schemeClr>
                </a:solidFill>
                <a:latin typeface="Vattenfall Hall" panose="00000500000000000000" pitchFamily="2" charset="0"/>
              </a:rPr>
            </a:br>
            <a:r>
              <a:rPr lang="sv-SE" sz="3000" dirty="0">
                <a:solidFill>
                  <a:schemeClr val="tx1">
                    <a:lumMod val="50000"/>
                    <a:lumOff val="50000"/>
                  </a:schemeClr>
                </a:solidFill>
                <a:latin typeface="Vattenfall Hall" panose="00000500000000000000" pitchFamily="2" charset="0"/>
              </a:rPr>
              <a:t>VB Energi Produktion och miljö</a:t>
            </a:r>
            <a:br>
              <a:rPr lang="sv-SE" sz="3000" dirty="0">
                <a:solidFill>
                  <a:schemeClr val="tx1">
                    <a:lumMod val="50000"/>
                    <a:lumOff val="50000"/>
                  </a:schemeClr>
                </a:solidFill>
                <a:latin typeface="Vattenfall Hall" panose="00000500000000000000" pitchFamily="2" charset="0"/>
              </a:rPr>
            </a:br>
            <a:endParaRPr lang="sv-SE" sz="3000" dirty="0">
              <a:solidFill>
                <a:schemeClr val="tx1">
                  <a:lumMod val="50000"/>
                  <a:lumOff val="50000"/>
                </a:schemeClr>
              </a:solidFill>
              <a:latin typeface="Vattenfall Hall" panose="00000500000000000000" pitchFamily="2" charset="0"/>
            </a:endParaRPr>
          </a:p>
        </p:txBody>
      </p:sp>
      <p:sp>
        <p:nvSpPr>
          <p:cNvPr id="3" name="Platshållare för datum 2">
            <a:extLst>
              <a:ext uri="{FF2B5EF4-FFF2-40B4-BE49-F238E27FC236}">
                <a16:creationId xmlns:a16="http://schemas.microsoft.com/office/drawing/2014/main" id="{0D43C8B3-29AA-4AF2-A7A2-EA11AFD9E5E1}"/>
              </a:ext>
            </a:extLst>
          </p:cNvPr>
          <p:cNvSpPr>
            <a:spLocks noGrp="1"/>
          </p:cNvSpPr>
          <p:nvPr>
            <p:ph type="dt" sz="half" idx="2"/>
          </p:nvPr>
        </p:nvSpPr>
        <p:spPr/>
        <p:txBody>
          <a:bodyPr/>
          <a:lstStyle/>
          <a:p>
            <a:fld id="{52DCD984-E5C5-4C78-9C23-D5C1E24674F6}" type="datetime1">
              <a:rPr lang="en-GB" smtClean="0"/>
              <a:t>05/06/2023</a:t>
            </a:fld>
            <a:endParaRPr lang="en-GB" dirty="0"/>
          </a:p>
        </p:txBody>
      </p:sp>
      <p:sp>
        <p:nvSpPr>
          <p:cNvPr id="4" name="Platshållare för sidfot 3">
            <a:extLst>
              <a:ext uri="{FF2B5EF4-FFF2-40B4-BE49-F238E27FC236}">
                <a16:creationId xmlns:a16="http://schemas.microsoft.com/office/drawing/2014/main" id="{4DC9B079-A2FA-42A1-9343-18CC8123D32F}"/>
              </a:ext>
            </a:extLst>
          </p:cNvPr>
          <p:cNvSpPr>
            <a:spLocks noGrp="1"/>
          </p:cNvSpPr>
          <p:nvPr>
            <p:ph type="ftr" sz="quarter" idx="3"/>
          </p:nvPr>
        </p:nvSpPr>
        <p:spPr/>
        <p:txBody>
          <a:bodyPr/>
          <a:lstStyle/>
          <a:p>
            <a:r>
              <a:rPr lang="en-US"/>
              <a:t>C4 – Strictly confidential, C3 – Restricted, C2 – Internal, C1 – Public</a:t>
            </a:r>
            <a:endParaRPr lang="en-GB" dirty="0"/>
          </a:p>
        </p:txBody>
      </p:sp>
      <p:sp>
        <p:nvSpPr>
          <p:cNvPr id="5" name="Platshållare för bildnummer 4">
            <a:extLst>
              <a:ext uri="{FF2B5EF4-FFF2-40B4-BE49-F238E27FC236}">
                <a16:creationId xmlns:a16="http://schemas.microsoft.com/office/drawing/2014/main" id="{10F9EB66-7F12-4BAE-95A1-1DC82FEC6AE8}"/>
              </a:ext>
            </a:extLst>
          </p:cNvPr>
          <p:cNvSpPr>
            <a:spLocks noGrp="1"/>
          </p:cNvSpPr>
          <p:nvPr>
            <p:ph type="sldNum" sz="quarter" idx="4"/>
          </p:nvPr>
        </p:nvSpPr>
        <p:spPr/>
        <p:txBody>
          <a:bodyPr/>
          <a:lstStyle/>
          <a:p>
            <a:fld id="{B2B07D95-7C69-46C0-AD2A-2DA1650028AD}" type="slidenum">
              <a:rPr lang="en-GB" smtClean="0"/>
              <a:pPr/>
              <a:t>10</a:t>
            </a:fld>
            <a:endParaRPr lang="en-GB" dirty="0"/>
          </a:p>
        </p:txBody>
      </p:sp>
      <p:pic>
        <p:nvPicPr>
          <p:cNvPr id="7" name="Bildobjekt 6" descr="En bild som visar utomhus, himmel, vatten, landskap&#10;&#10;Automatiskt genererad beskrivning">
            <a:extLst>
              <a:ext uri="{FF2B5EF4-FFF2-40B4-BE49-F238E27FC236}">
                <a16:creationId xmlns:a16="http://schemas.microsoft.com/office/drawing/2014/main" id="{3D514A66-66E3-8CB8-F208-FFE90811FC55}"/>
              </a:ext>
            </a:extLst>
          </p:cNvPr>
          <p:cNvPicPr>
            <a:picLocks noChangeAspect="1"/>
          </p:cNvPicPr>
          <p:nvPr/>
        </p:nvPicPr>
        <p:blipFill rotWithShape="1">
          <a:blip r:embed="rId2">
            <a:extLst>
              <a:ext uri="{28A0092B-C50C-407E-A947-70E740481C1C}">
                <a14:useLocalDpi xmlns:a14="http://schemas.microsoft.com/office/drawing/2010/main" val="0"/>
              </a:ext>
            </a:extLst>
          </a:blip>
          <a:srcRect l="11439" t="2957" r="29972" b="9982"/>
          <a:stretch/>
        </p:blipFill>
        <p:spPr>
          <a:xfrm>
            <a:off x="184101" y="159357"/>
            <a:ext cx="4522129" cy="4477957"/>
          </a:xfrm>
          <a:prstGeom prst="rect">
            <a:avLst/>
          </a:prstGeom>
        </p:spPr>
      </p:pic>
    </p:spTree>
    <p:extLst>
      <p:ext uri="{BB962C8B-B14F-4D97-AF65-F5344CB8AC3E}">
        <p14:creationId xmlns:p14="http://schemas.microsoft.com/office/powerpoint/2010/main" val="1125621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ruta 40">
            <a:extLst>
              <a:ext uri="{FF2B5EF4-FFF2-40B4-BE49-F238E27FC236}">
                <a16:creationId xmlns:a16="http://schemas.microsoft.com/office/drawing/2014/main" id="{2649A458-664A-FC4A-9527-3A1AA2F6BD4A}"/>
              </a:ext>
            </a:extLst>
          </p:cNvPr>
          <p:cNvSpPr txBox="1"/>
          <p:nvPr/>
        </p:nvSpPr>
        <p:spPr>
          <a:xfrm>
            <a:off x="182563" y="3215931"/>
            <a:ext cx="1708150" cy="1338828"/>
          </a:xfrm>
          <a:prstGeom prst="rect">
            <a:avLst/>
          </a:prstGeom>
          <a:noFill/>
        </p:spPr>
        <p:txBody>
          <a:bodyPr wrap="square" lIns="180000" rIns="180000" anchor="t">
            <a:spAutoFit/>
          </a:bodyPr>
          <a:lstStyle/>
          <a:p>
            <a:r>
              <a:rPr lang="en-GB" sz="900" dirty="0">
                <a:solidFill>
                  <a:schemeClr val="tx1">
                    <a:lumMod val="85000"/>
                    <a:lumOff val="15000"/>
                  </a:schemeClr>
                </a:solidFill>
              </a:rPr>
              <a:t>Vattenfall generates electricity from many types of energy sources. </a:t>
            </a:r>
          </a:p>
          <a:p>
            <a:endParaRPr lang="en-GB" sz="900" dirty="0">
              <a:solidFill>
                <a:schemeClr val="tx1">
                  <a:lumMod val="85000"/>
                  <a:lumOff val="15000"/>
                </a:schemeClr>
              </a:solidFill>
            </a:endParaRPr>
          </a:p>
          <a:p>
            <a:r>
              <a:rPr lang="en-GB" sz="900" dirty="0">
                <a:solidFill>
                  <a:schemeClr val="tx1">
                    <a:lumMod val="85000"/>
                    <a:lumOff val="15000"/>
                  </a:schemeClr>
                </a:solidFill>
              </a:rPr>
              <a:t>We are actively phasing out fossil-based production and investing in a greater share of renewable generation.</a:t>
            </a:r>
          </a:p>
        </p:txBody>
      </p:sp>
      <p:sp>
        <p:nvSpPr>
          <p:cNvPr id="48" name="textruta 47">
            <a:extLst>
              <a:ext uri="{FF2B5EF4-FFF2-40B4-BE49-F238E27FC236}">
                <a16:creationId xmlns:a16="http://schemas.microsoft.com/office/drawing/2014/main" id="{065B691D-8841-7D4C-B565-7F691AB6BD2C}"/>
              </a:ext>
            </a:extLst>
          </p:cNvPr>
          <p:cNvSpPr txBox="1"/>
          <p:nvPr/>
        </p:nvSpPr>
        <p:spPr>
          <a:xfrm>
            <a:off x="1897062" y="3215931"/>
            <a:ext cx="1787523" cy="1477328"/>
          </a:xfrm>
          <a:prstGeom prst="rect">
            <a:avLst/>
          </a:prstGeom>
          <a:noFill/>
        </p:spPr>
        <p:txBody>
          <a:bodyPr wrap="square" lIns="180000" rIns="216000" anchor="t">
            <a:spAutoFit/>
          </a:bodyPr>
          <a:lstStyle/>
          <a:p>
            <a:r>
              <a:rPr lang="en-GB" sz="900" dirty="0">
                <a:solidFill>
                  <a:schemeClr val="tx1">
                    <a:lumMod val="85000"/>
                    <a:lumOff val="15000"/>
                  </a:schemeClr>
                </a:solidFill>
              </a:rPr>
              <a:t>Guarantee secure supply requires well-functioning distribution networks and development of smart network solutions. </a:t>
            </a:r>
          </a:p>
          <a:p>
            <a:endParaRPr lang="en-GB" sz="900" dirty="0">
              <a:solidFill>
                <a:schemeClr val="tx1">
                  <a:lumMod val="85000"/>
                  <a:lumOff val="15000"/>
                </a:schemeClr>
              </a:solidFill>
            </a:endParaRPr>
          </a:p>
          <a:p>
            <a:r>
              <a:rPr lang="en-GB" sz="900" dirty="0">
                <a:solidFill>
                  <a:schemeClr val="tx1">
                    <a:lumMod val="85000"/>
                    <a:lumOff val="15000"/>
                  </a:schemeClr>
                </a:solidFill>
              </a:rPr>
              <a:t>Vattenfall also enables customers to feed self-generated electricity into the grid.</a:t>
            </a:r>
          </a:p>
        </p:txBody>
      </p:sp>
      <p:sp>
        <p:nvSpPr>
          <p:cNvPr id="50" name="textruta 49">
            <a:extLst>
              <a:ext uri="{FF2B5EF4-FFF2-40B4-BE49-F238E27FC236}">
                <a16:creationId xmlns:a16="http://schemas.microsoft.com/office/drawing/2014/main" id="{01E80866-0EEC-924F-9413-7E32956B68C6}"/>
              </a:ext>
            </a:extLst>
          </p:cNvPr>
          <p:cNvSpPr txBox="1"/>
          <p:nvPr/>
        </p:nvSpPr>
        <p:spPr>
          <a:xfrm>
            <a:off x="3682893" y="3215931"/>
            <a:ext cx="1787523" cy="1477328"/>
          </a:xfrm>
          <a:prstGeom prst="rect">
            <a:avLst/>
          </a:prstGeom>
          <a:noFill/>
        </p:spPr>
        <p:txBody>
          <a:bodyPr wrap="square" lIns="180000" rIns="180000" anchor="t">
            <a:spAutoFit/>
          </a:bodyPr>
          <a:lstStyle/>
          <a:p>
            <a:r>
              <a:rPr lang="en-GB" sz="900" dirty="0">
                <a:solidFill>
                  <a:schemeClr val="tx1">
                    <a:lumMod val="85000"/>
                    <a:lumOff val="15000"/>
                  </a:schemeClr>
                </a:solidFill>
              </a:rPr>
              <a:t>Sells electricity, heat and gas to consumers and business customers.</a:t>
            </a:r>
          </a:p>
          <a:p>
            <a:endParaRPr lang="en-GB" sz="900" dirty="0">
              <a:solidFill>
                <a:schemeClr val="tx1">
                  <a:lumMod val="85000"/>
                  <a:lumOff val="15000"/>
                </a:schemeClr>
              </a:solidFill>
            </a:endParaRPr>
          </a:p>
          <a:p>
            <a:r>
              <a:rPr lang="en-GB" sz="900" dirty="0">
                <a:solidFill>
                  <a:schemeClr val="tx1">
                    <a:lumMod val="85000"/>
                    <a:lumOff val="15000"/>
                  </a:schemeClr>
                </a:solidFill>
              </a:rPr>
              <a:t>Focuses on various price and service models. We give customers the opportunity to understand and reduce their environmental impact.</a:t>
            </a:r>
          </a:p>
        </p:txBody>
      </p:sp>
      <p:pic>
        <p:nvPicPr>
          <p:cNvPr id="16" name="Bildobjekt 15" descr="En bild som visar inomhus, metall, köksutrustning, stål&#10;&#10;Automatiskt genererad beskrivning">
            <a:extLst>
              <a:ext uri="{FF2B5EF4-FFF2-40B4-BE49-F238E27FC236}">
                <a16:creationId xmlns:a16="http://schemas.microsoft.com/office/drawing/2014/main" id="{8346AA8A-9DD7-4A6F-8F72-711EB75B2E04}"/>
              </a:ext>
            </a:extLst>
          </p:cNvPr>
          <p:cNvPicPr>
            <a:picLocks noChangeAspect="1"/>
          </p:cNvPicPr>
          <p:nvPr/>
        </p:nvPicPr>
        <p:blipFill rotWithShape="1">
          <a:blip r:embed="rId2">
            <a:extLst>
              <a:ext uri="{28A0092B-C50C-407E-A947-70E740481C1C}">
                <a14:useLocalDpi xmlns:a14="http://schemas.microsoft.com/office/drawing/2010/main" val="0"/>
              </a:ext>
            </a:extLst>
          </a:blip>
          <a:srcRect b="24367"/>
          <a:stretch/>
        </p:blipFill>
        <p:spPr>
          <a:xfrm>
            <a:off x="-114300" y="0"/>
            <a:ext cx="9258299" cy="4710364"/>
          </a:xfrm>
          <a:prstGeom prst="rect">
            <a:avLst/>
          </a:prstGeom>
        </p:spPr>
      </p:pic>
      <p:grpSp>
        <p:nvGrpSpPr>
          <p:cNvPr id="65" name="!!Sales">
            <a:extLst>
              <a:ext uri="{FF2B5EF4-FFF2-40B4-BE49-F238E27FC236}">
                <a16:creationId xmlns:a16="http://schemas.microsoft.com/office/drawing/2014/main" id="{11BBC381-FFD2-F346-B962-84CF95562C1B}"/>
              </a:ext>
            </a:extLst>
          </p:cNvPr>
          <p:cNvGrpSpPr/>
          <p:nvPr/>
        </p:nvGrpSpPr>
        <p:grpSpPr>
          <a:xfrm>
            <a:off x="1460689" y="945644"/>
            <a:ext cx="1792289" cy="1423177"/>
            <a:chOff x="3673475" y="1907248"/>
            <a:chExt cx="1792289" cy="1423177"/>
          </a:xfrm>
        </p:grpSpPr>
        <p:sp>
          <p:nvSpPr>
            <p:cNvPr id="10" name="Bild 65">
              <a:extLst>
                <a:ext uri="{FF2B5EF4-FFF2-40B4-BE49-F238E27FC236}">
                  <a16:creationId xmlns:a16="http://schemas.microsoft.com/office/drawing/2014/main" id="{8413C044-2BFD-A84A-8AB9-13BFE7D51172}"/>
                </a:ext>
              </a:extLst>
            </p:cNvPr>
            <p:cNvSpPr/>
            <p:nvPr/>
          </p:nvSpPr>
          <p:spPr>
            <a:xfrm>
              <a:off x="4263619" y="1907248"/>
              <a:ext cx="610922" cy="488738"/>
            </a:xfrm>
            <a:custGeom>
              <a:avLst/>
              <a:gdLst>
                <a:gd name="connsiteX0" fmla="*/ 359658 w 610922"/>
                <a:gd name="connsiteY0" fmla="*/ 347590 h 488738"/>
                <a:gd name="connsiteX1" fmla="*/ 388534 w 610922"/>
                <a:gd name="connsiteY1" fmla="*/ 357287 h 488738"/>
                <a:gd name="connsiteX2" fmla="*/ 405558 w 610922"/>
                <a:gd name="connsiteY2" fmla="*/ 306647 h 488738"/>
                <a:gd name="connsiteX3" fmla="*/ 390258 w 610922"/>
                <a:gd name="connsiteY3" fmla="*/ 260962 h 488738"/>
                <a:gd name="connsiteX4" fmla="*/ 403834 w 610922"/>
                <a:gd name="connsiteY4" fmla="*/ 220234 h 488738"/>
                <a:gd name="connsiteX5" fmla="*/ 374958 w 610922"/>
                <a:gd name="connsiteY5" fmla="*/ 210537 h 488738"/>
                <a:gd name="connsiteX6" fmla="*/ 358149 w 610922"/>
                <a:gd name="connsiteY6" fmla="*/ 260962 h 488738"/>
                <a:gd name="connsiteX7" fmla="*/ 373234 w 610922"/>
                <a:gd name="connsiteY7" fmla="*/ 306647 h 488738"/>
                <a:gd name="connsiteX8" fmla="*/ 359658 w 610922"/>
                <a:gd name="connsiteY8" fmla="*/ 347590 h 488738"/>
                <a:gd name="connsiteX9" fmla="*/ 298458 w 610922"/>
                <a:gd name="connsiteY9" fmla="*/ 210537 h 488738"/>
                <a:gd name="connsiteX10" fmla="*/ 281649 w 610922"/>
                <a:gd name="connsiteY10" fmla="*/ 260962 h 488738"/>
                <a:gd name="connsiteX11" fmla="*/ 296949 w 610922"/>
                <a:gd name="connsiteY11" fmla="*/ 306647 h 488738"/>
                <a:gd name="connsiteX12" fmla="*/ 283373 w 610922"/>
                <a:gd name="connsiteY12" fmla="*/ 347590 h 488738"/>
                <a:gd name="connsiteX13" fmla="*/ 312249 w 610922"/>
                <a:gd name="connsiteY13" fmla="*/ 357287 h 488738"/>
                <a:gd name="connsiteX14" fmla="*/ 329058 w 610922"/>
                <a:gd name="connsiteY14" fmla="*/ 306647 h 488738"/>
                <a:gd name="connsiteX15" fmla="*/ 313973 w 610922"/>
                <a:gd name="connsiteY15" fmla="*/ 260962 h 488738"/>
                <a:gd name="connsiteX16" fmla="*/ 327549 w 610922"/>
                <a:gd name="connsiteY16" fmla="*/ 220234 h 488738"/>
                <a:gd name="connsiteX17" fmla="*/ 298458 w 610922"/>
                <a:gd name="connsiteY17" fmla="*/ 210537 h 488738"/>
                <a:gd name="connsiteX18" fmla="*/ 251265 w 610922"/>
                <a:gd name="connsiteY18" fmla="*/ 220234 h 488738"/>
                <a:gd name="connsiteX19" fmla="*/ 222173 w 610922"/>
                <a:gd name="connsiteY19" fmla="*/ 210537 h 488738"/>
                <a:gd name="connsiteX20" fmla="*/ 205365 w 610922"/>
                <a:gd name="connsiteY20" fmla="*/ 260962 h 488738"/>
                <a:gd name="connsiteX21" fmla="*/ 220665 w 610922"/>
                <a:gd name="connsiteY21" fmla="*/ 306647 h 488738"/>
                <a:gd name="connsiteX22" fmla="*/ 206873 w 610922"/>
                <a:gd name="connsiteY22" fmla="*/ 347590 h 488738"/>
                <a:gd name="connsiteX23" fmla="*/ 235965 w 610922"/>
                <a:gd name="connsiteY23" fmla="*/ 357287 h 488738"/>
                <a:gd name="connsiteX24" fmla="*/ 252773 w 610922"/>
                <a:gd name="connsiteY24" fmla="*/ 306647 h 488738"/>
                <a:gd name="connsiteX25" fmla="*/ 237473 w 610922"/>
                <a:gd name="connsiteY25" fmla="*/ 260962 h 488738"/>
                <a:gd name="connsiteX26" fmla="*/ 251265 w 610922"/>
                <a:gd name="connsiteY26" fmla="*/ 220234 h 488738"/>
                <a:gd name="connsiteX27" fmla="*/ 550800 w 610922"/>
                <a:gd name="connsiteY27" fmla="*/ 488738 h 488738"/>
                <a:gd name="connsiteX28" fmla="*/ 550800 w 610922"/>
                <a:gd name="connsiteY28" fmla="*/ 196961 h 488738"/>
                <a:gd name="connsiteX29" fmla="*/ 582477 w 610922"/>
                <a:gd name="connsiteY29" fmla="*/ 213554 h 488738"/>
                <a:gd name="connsiteX30" fmla="*/ 610923 w 610922"/>
                <a:gd name="connsiteY30" fmla="*/ 159680 h 488738"/>
                <a:gd name="connsiteX31" fmla="*/ 305354 w 610922"/>
                <a:gd name="connsiteY31" fmla="*/ 0 h 488738"/>
                <a:gd name="connsiteX32" fmla="*/ 0 w 610922"/>
                <a:gd name="connsiteY32" fmla="*/ 159680 h 488738"/>
                <a:gd name="connsiteX33" fmla="*/ 28445 w 610922"/>
                <a:gd name="connsiteY33" fmla="*/ 213554 h 488738"/>
                <a:gd name="connsiteX34" fmla="*/ 60123 w 610922"/>
                <a:gd name="connsiteY34" fmla="*/ 196961 h 488738"/>
                <a:gd name="connsiteX35" fmla="*/ 60123 w 610922"/>
                <a:gd name="connsiteY35" fmla="*/ 488738 h 488738"/>
                <a:gd name="connsiteX36" fmla="*/ 550800 w 610922"/>
                <a:gd name="connsiteY36" fmla="*/ 488738 h 488738"/>
                <a:gd name="connsiteX37" fmla="*/ 489600 w 610922"/>
                <a:gd name="connsiteY37" fmla="*/ 427969 h 488738"/>
                <a:gd name="connsiteX38" fmla="*/ 121538 w 610922"/>
                <a:gd name="connsiteY38" fmla="*/ 427969 h 488738"/>
                <a:gd name="connsiteX39" fmla="*/ 121538 w 610922"/>
                <a:gd name="connsiteY39" fmla="*/ 165068 h 488738"/>
                <a:gd name="connsiteX40" fmla="*/ 305354 w 610922"/>
                <a:gd name="connsiteY40" fmla="*/ 68958 h 488738"/>
                <a:gd name="connsiteX41" fmla="*/ 489169 w 610922"/>
                <a:gd name="connsiteY41" fmla="*/ 165068 h 488738"/>
                <a:gd name="connsiteX42" fmla="*/ 489600 w 610922"/>
                <a:gd name="connsiteY42" fmla="*/ 427969 h 488738"/>
                <a:gd name="connsiteX43" fmla="*/ 489600 w 610922"/>
                <a:gd name="connsiteY43" fmla="*/ 427969 h 48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10922" h="488738">
                  <a:moveTo>
                    <a:pt x="359658" y="347590"/>
                  </a:moveTo>
                  <a:lnTo>
                    <a:pt x="388534" y="357287"/>
                  </a:lnTo>
                  <a:lnTo>
                    <a:pt x="405558" y="306647"/>
                  </a:lnTo>
                  <a:lnTo>
                    <a:pt x="390258" y="260962"/>
                  </a:lnTo>
                  <a:lnTo>
                    <a:pt x="403834" y="220234"/>
                  </a:lnTo>
                  <a:lnTo>
                    <a:pt x="374958" y="210537"/>
                  </a:lnTo>
                  <a:lnTo>
                    <a:pt x="358149" y="260962"/>
                  </a:lnTo>
                  <a:lnTo>
                    <a:pt x="373234" y="306647"/>
                  </a:lnTo>
                  <a:lnTo>
                    <a:pt x="359658" y="347590"/>
                  </a:lnTo>
                  <a:close/>
                  <a:moveTo>
                    <a:pt x="298458" y="210537"/>
                  </a:moveTo>
                  <a:lnTo>
                    <a:pt x="281649" y="260962"/>
                  </a:lnTo>
                  <a:lnTo>
                    <a:pt x="296949" y="306647"/>
                  </a:lnTo>
                  <a:lnTo>
                    <a:pt x="283373" y="347590"/>
                  </a:lnTo>
                  <a:lnTo>
                    <a:pt x="312249" y="357287"/>
                  </a:lnTo>
                  <a:lnTo>
                    <a:pt x="329058" y="306647"/>
                  </a:lnTo>
                  <a:lnTo>
                    <a:pt x="313973" y="260962"/>
                  </a:lnTo>
                  <a:lnTo>
                    <a:pt x="327549" y="220234"/>
                  </a:lnTo>
                  <a:lnTo>
                    <a:pt x="298458" y="210537"/>
                  </a:lnTo>
                  <a:close/>
                  <a:moveTo>
                    <a:pt x="251265" y="220234"/>
                  </a:moveTo>
                  <a:lnTo>
                    <a:pt x="222173" y="210537"/>
                  </a:lnTo>
                  <a:lnTo>
                    <a:pt x="205365" y="260962"/>
                  </a:lnTo>
                  <a:lnTo>
                    <a:pt x="220665" y="306647"/>
                  </a:lnTo>
                  <a:lnTo>
                    <a:pt x="206873" y="347590"/>
                  </a:lnTo>
                  <a:lnTo>
                    <a:pt x="235965" y="357287"/>
                  </a:lnTo>
                  <a:lnTo>
                    <a:pt x="252773" y="306647"/>
                  </a:lnTo>
                  <a:lnTo>
                    <a:pt x="237473" y="260962"/>
                  </a:lnTo>
                  <a:lnTo>
                    <a:pt x="251265" y="220234"/>
                  </a:lnTo>
                  <a:close/>
                  <a:moveTo>
                    <a:pt x="550800" y="488738"/>
                  </a:moveTo>
                  <a:lnTo>
                    <a:pt x="550800" y="196961"/>
                  </a:lnTo>
                  <a:lnTo>
                    <a:pt x="582477" y="213554"/>
                  </a:lnTo>
                  <a:lnTo>
                    <a:pt x="610923" y="159680"/>
                  </a:lnTo>
                  <a:lnTo>
                    <a:pt x="305354" y="0"/>
                  </a:lnTo>
                  <a:lnTo>
                    <a:pt x="0" y="159680"/>
                  </a:lnTo>
                  <a:lnTo>
                    <a:pt x="28445" y="213554"/>
                  </a:lnTo>
                  <a:lnTo>
                    <a:pt x="60123" y="196961"/>
                  </a:lnTo>
                  <a:lnTo>
                    <a:pt x="60123" y="488738"/>
                  </a:lnTo>
                  <a:lnTo>
                    <a:pt x="550800" y="488738"/>
                  </a:lnTo>
                  <a:close/>
                  <a:moveTo>
                    <a:pt x="489600" y="427969"/>
                  </a:moveTo>
                  <a:lnTo>
                    <a:pt x="121538" y="427969"/>
                  </a:lnTo>
                  <a:lnTo>
                    <a:pt x="121538" y="165068"/>
                  </a:lnTo>
                  <a:lnTo>
                    <a:pt x="305354" y="68958"/>
                  </a:lnTo>
                  <a:lnTo>
                    <a:pt x="489169" y="165068"/>
                  </a:lnTo>
                  <a:lnTo>
                    <a:pt x="489600" y="427969"/>
                  </a:lnTo>
                  <a:lnTo>
                    <a:pt x="489600" y="427969"/>
                  </a:lnTo>
                  <a:close/>
                </a:path>
              </a:pathLst>
            </a:custGeom>
            <a:solidFill>
              <a:schemeClr val="bg1"/>
            </a:solidFill>
            <a:ln w="2146" cap="flat">
              <a:noFill/>
              <a:prstDash val="solid"/>
              <a:miter/>
            </a:ln>
          </p:spPr>
          <p:txBody>
            <a:bodyPr rtlCol="0" anchor="ctr"/>
            <a:lstStyle/>
            <a:p>
              <a:endParaRPr lang="sv-SE">
                <a:latin typeface="Vattenfall Hall" panose="00000500000000000000" pitchFamily="2" charset="0"/>
              </a:endParaRPr>
            </a:p>
          </p:txBody>
        </p:sp>
        <p:sp>
          <p:nvSpPr>
            <p:cNvPr id="67" name="Platshållare för text 10">
              <a:extLst>
                <a:ext uri="{FF2B5EF4-FFF2-40B4-BE49-F238E27FC236}">
                  <a16:creationId xmlns:a16="http://schemas.microsoft.com/office/drawing/2014/main" id="{93A20FC8-6812-0B46-A0BE-48924286B7F9}"/>
                </a:ext>
              </a:extLst>
            </p:cNvPr>
            <p:cNvSpPr txBox="1">
              <a:spLocks/>
            </p:cNvSpPr>
            <p:nvPr/>
          </p:nvSpPr>
          <p:spPr>
            <a:xfrm>
              <a:off x="3673475" y="2538425"/>
              <a:ext cx="1792289" cy="792000"/>
            </a:xfrm>
            <a:prstGeom prst="rect">
              <a:avLst/>
            </a:prstGeom>
          </p:spPr>
          <p:txBody>
            <a:bodyPr lIns="0" rIns="0" anchor="t"/>
            <a:lstStyle>
              <a:lvl1pPr marL="171450" indent="-171450" algn="l" defTabSz="685800" rtl="0" eaLnBrk="1" latinLnBrk="0" hangingPunct="1">
                <a:lnSpc>
                  <a:spcPct val="100000"/>
                </a:lnSpc>
                <a:spcBef>
                  <a:spcPts val="750"/>
                </a:spcBef>
                <a:buFont typeface="Arial" panose="020B0604020202020204" pitchFamily="34" charset="0"/>
                <a:buChar char="•"/>
                <a:defRPr sz="1400" kern="1200">
                  <a:solidFill>
                    <a:schemeClr val="tx1"/>
                  </a:solidFill>
                  <a:latin typeface="+mn-lt"/>
                  <a:ea typeface="+mn-ea"/>
                  <a:cs typeface="+mn-cs"/>
                </a:defRPr>
              </a:lvl1pPr>
              <a:lvl2pPr marL="358775" indent="-179388" algn="l" defTabSz="685800" rtl="0" eaLnBrk="1" latinLnBrk="0" hangingPunct="1">
                <a:lnSpc>
                  <a:spcPct val="100000"/>
                </a:lnSpc>
                <a:spcBef>
                  <a:spcPts val="375"/>
                </a:spcBef>
                <a:buFont typeface="Arial" panose="020B0604020202020204" pitchFamily="34" charset="0"/>
                <a:buChar char="•"/>
                <a:tabLst/>
                <a:defRPr sz="1200" kern="1200">
                  <a:solidFill>
                    <a:schemeClr val="tx1"/>
                  </a:solidFill>
                  <a:latin typeface="+mn-lt"/>
                  <a:ea typeface="+mn-ea"/>
                  <a:cs typeface="+mn-cs"/>
                </a:defRPr>
              </a:lvl2pPr>
              <a:lvl3pPr marL="534988" indent="-176213" algn="l" defTabSz="685800" rtl="0" eaLnBrk="1" latinLnBrk="0" hangingPunct="1">
                <a:lnSpc>
                  <a:spcPct val="100000"/>
                </a:lnSpc>
                <a:spcBef>
                  <a:spcPts val="375"/>
                </a:spcBef>
                <a:buFont typeface="Arial" panose="020B0604020202020204" pitchFamily="34" charset="0"/>
                <a:buChar char="•"/>
                <a:tabLst/>
                <a:defRPr sz="1200" kern="1200">
                  <a:solidFill>
                    <a:schemeClr val="tx1"/>
                  </a:solidFill>
                  <a:latin typeface="+mn-lt"/>
                  <a:ea typeface="+mn-ea"/>
                  <a:cs typeface="+mn-cs"/>
                </a:defRPr>
              </a:lvl3pPr>
              <a:lvl4pPr marL="714375" indent="-179388" algn="l" defTabSz="685800" rtl="0" eaLnBrk="1" latinLnBrk="0" hangingPunct="1">
                <a:lnSpc>
                  <a:spcPct val="100000"/>
                </a:lnSpc>
                <a:spcBef>
                  <a:spcPts val="375"/>
                </a:spcBef>
                <a:buFont typeface="Arial" panose="020B0604020202020204" pitchFamily="34" charset="0"/>
                <a:buChar char="•"/>
                <a:tabLst/>
                <a:defRPr sz="1200" kern="1200">
                  <a:solidFill>
                    <a:schemeClr val="tx1"/>
                  </a:solidFill>
                  <a:latin typeface="+mn-lt"/>
                  <a:ea typeface="+mn-ea"/>
                  <a:cs typeface="+mn-cs"/>
                </a:defRPr>
              </a:lvl4pPr>
              <a:lvl5pPr marL="889000" indent="-174625" algn="l" defTabSz="685800" rtl="0" eaLnBrk="1" latinLnBrk="0" hangingPunct="1">
                <a:lnSpc>
                  <a:spcPct val="100000"/>
                </a:lnSpc>
                <a:spcBef>
                  <a:spcPts val="375"/>
                </a:spcBef>
                <a:buFont typeface="Arial" panose="020B0604020202020204" pitchFamily="34" charset="0"/>
                <a:buChar char="•"/>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90000"/>
                </a:lnSpc>
                <a:buNone/>
              </a:pPr>
              <a:r>
                <a:rPr lang="en-GB" sz="1200" b="1" dirty="0">
                  <a:solidFill>
                    <a:schemeClr val="bg1"/>
                  </a:solidFill>
                  <a:latin typeface="Vattenfall Hall" panose="00000500000000000000" pitchFamily="2" charset="0"/>
                </a:rPr>
                <a:t>Fossilfri fjärrvärme</a:t>
              </a:r>
            </a:p>
          </p:txBody>
        </p:sp>
      </p:grpSp>
      <p:grpSp>
        <p:nvGrpSpPr>
          <p:cNvPr id="68" name="!!Distri">
            <a:extLst>
              <a:ext uri="{FF2B5EF4-FFF2-40B4-BE49-F238E27FC236}">
                <a16:creationId xmlns:a16="http://schemas.microsoft.com/office/drawing/2014/main" id="{7C4E33A3-032F-034B-8254-3BF547955897}"/>
              </a:ext>
            </a:extLst>
          </p:cNvPr>
          <p:cNvGrpSpPr/>
          <p:nvPr/>
        </p:nvGrpSpPr>
        <p:grpSpPr>
          <a:xfrm>
            <a:off x="5727703" y="921364"/>
            <a:ext cx="1955607" cy="1447457"/>
            <a:chOff x="5464175" y="1882968"/>
            <a:chExt cx="1802288" cy="1447457"/>
          </a:xfrm>
        </p:grpSpPr>
        <p:sp>
          <p:nvSpPr>
            <p:cNvPr id="4" name="Bild 68">
              <a:extLst>
                <a:ext uri="{FF2B5EF4-FFF2-40B4-BE49-F238E27FC236}">
                  <a16:creationId xmlns:a16="http://schemas.microsoft.com/office/drawing/2014/main" id="{E2285469-8C38-FD45-B878-6DCAB83BE207}"/>
                </a:ext>
              </a:extLst>
            </p:cNvPr>
            <p:cNvSpPr/>
            <p:nvPr/>
          </p:nvSpPr>
          <p:spPr>
            <a:xfrm>
              <a:off x="6070729" y="1882968"/>
              <a:ext cx="574783" cy="574783"/>
            </a:xfrm>
            <a:custGeom>
              <a:avLst/>
              <a:gdLst>
                <a:gd name="connsiteX0" fmla="*/ 474389 w 574783"/>
                <a:gd name="connsiteY0" fmla="*/ 237701 h 574783"/>
                <a:gd name="connsiteX1" fmla="*/ 373792 w 574783"/>
                <a:gd name="connsiteY1" fmla="*/ 317611 h 574783"/>
                <a:gd name="connsiteX2" fmla="*/ 373792 w 574783"/>
                <a:gd name="connsiteY2" fmla="*/ 474389 h 574783"/>
                <a:gd name="connsiteX3" fmla="*/ 445792 w 574783"/>
                <a:gd name="connsiteY3" fmla="*/ 474389 h 574783"/>
                <a:gd name="connsiteX4" fmla="*/ 445792 w 574783"/>
                <a:gd name="connsiteY4" fmla="*/ 501363 h 574783"/>
                <a:gd name="connsiteX5" fmla="*/ 428147 w 574783"/>
                <a:gd name="connsiteY5" fmla="*/ 517994 h 574783"/>
                <a:gd name="connsiteX6" fmla="*/ 155561 w 574783"/>
                <a:gd name="connsiteY6" fmla="*/ 517994 h 574783"/>
                <a:gd name="connsiteX7" fmla="*/ 128992 w 574783"/>
                <a:gd name="connsiteY7" fmla="*/ 492642 h 574783"/>
                <a:gd name="connsiteX8" fmla="*/ 128992 w 574783"/>
                <a:gd name="connsiteY8" fmla="*/ 416992 h 574783"/>
                <a:gd name="connsiteX9" fmla="*/ 330592 w 574783"/>
                <a:gd name="connsiteY9" fmla="*/ 416992 h 574783"/>
                <a:gd name="connsiteX10" fmla="*/ 330592 w 574783"/>
                <a:gd name="connsiteY10" fmla="*/ 57600 h 574783"/>
                <a:gd name="connsiteX11" fmla="*/ 229994 w 574783"/>
                <a:gd name="connsiteY11" fmla="*/ 57600 h 574783"/>
                <a:gd name="connsiteX12" fmla="*/ 229994 w 574783"/>
                <a:gd name="connsiteY12" fmla="*/ 0 h 574783"/>
                <a:gd name="connsiteX13" fmla="*/ 172394 w 574783"/>
                <a:gd name="connsiteY13" fmla="*/ 0 h 574783"/>
                <a:gd name="connsiteX14" fmla="*/ 172394 w 574783"/>
                <a:gd name="connsiteY14" fmla="*/ 57397 h 574783"/>
                <a:gd name="connsiteX15" fmla="*/ 114997 w 574783"/>
                <a:gd name="connsiteY15" fmla="*/ 57397 h 574783"/>
                <a:gd name="connsiteX16" fmla="*/ 114997 w 574783"/>
                <a:gd name="connsiteY16" fmla="*/ 201194 h 574783"/>
                <a:gd name="connsiteX17" fmla="*/ 0 w 574783"/>
                <a:gd name="connsiteY17" fmla="*/ 201194 h 574783"/>
                <a:gd name="connsiteX18" fmla="*/ 0 w 574783"/>
                <a:gd name="connsiteY18" fmla="*/ 416789 h 574783"/>
                <a:gd name="connsiteX19" fmla="*/ 72000 w 574783"/>
                <a:gd name="connsiteY19" fmla="*/ 416789 h 574783"/>
                <a:gd name="connsiteX20" fmla="*/ 72000 w 574783"/>
                <a:gd name="connsiteY20" fmla="*/ 492439 h 574783"/>
                <a:gd name="connsiteX21" fmla="*/ 155561 w 574783"/>
                <a:gd name="connsiteY21" fmla="*/ 574783 h 574783"/>
                <a:gd name="connsiteX22" fmla="*/ 428147 w 574783"/>
                <a:gd name="connsiteY22" fmla="*/ 574783 h 574783"/>
                <a:gd name="connsiteX23" fmla="*/ 502783 w 574783"/>
                <a:gd name="connsiteY23" fmla="*/ 501161 h 574783"/>
                <a:gd name="connsiteX24" fmla="*/ 502783 w 574783"/>
                <a:gd name="connsiteY24" fmla="*/ 474186 h 574783"/>
                <a:gd name="connsiteX25" fmla="*/ 574783 w 574783"/>
                <a:gd name="connsiteY25" fmla="*/ 474186 h 574783"/>
                <a:gd name="connsiteX26" fmla="*/ 574783 w 574783"/>
                <a:gd name="connsiteY26" fmla="*/ 317408 h 574783"/>
                <a:gd name="connsiteX27" fmla="*/ 474389 w 574783"/>
                <a:gd name="connsiteY27" fmla="*/ 237701 h 574783"/>
                <a:gd name="connsiteX28" fmla="*/ 172394 w 574783"/>
                <a:gd name="connsiteY28" fmla="*/ 114997 h 574783"/>
                <a:gd name="connsiteX29" fmla="*/ 272992 w 574783"/>
                <a:gd name="connsiteY29" fmla="*/ 114997 h 574783"/>
                <a:gd name="connsiteX30" fmla="*/ 272992 w 574783"/>
                <a:gd name="connsiteY30" fmla="*/ 359392 h 574783"/>
                <a:gd name="connsiteX31" fmla="*/ 215594 w 574783"/>
                <a:gd name="connsiteY31" fmla="*/ 359392 h 574783"/>
                <a:gd name="connsiteX32" fmla="*/ 215594 w 574783"/>
                <a:gd name="connsiteY32" fmla="*/ 201194 h 574783"/>
                <a:gd name="connsiteX33" fmla="*/ 172394 w 574783"/>
                <a:gd name="connsiteY33" fmla="*/ 201194 h 574783"/>
                <a:gd name="connsiteX34" fmla="*/ 172394 w 574783"/>
                <a:gd name="connsiteY34" fmla="*/ 114997 h 574783"/>
                <a:gd name="connsiteX35" fmla="*/ 57600 w 574783"/>
                <a:gd name="connsiteY35" fmla="*/ 359392 h 574783"/>
                <a:gd name="connsiteX36" fmla="*/ 57600 w 574783"/>
                <a:gd name="connsiteY36" fmla="*/ 258794 h 574783"/>
                <a:gd name="connsiteX37" fmla="*/ 158197 w 574783"/>
                <a:gd name="connsiteY37" fmla="*/ 258794 h 574783"/>
                <a:gd name="connsiteX38" fmla="*/ 158197 w 574783"/>
                <a:gd name="connsiteY38" fmla="*/ 359392 h 574783"/>
                <a:gd name="connsiteX39" fmla="*/ 57600 w 574783"/>
                <a:gd name="connsiteY39" fmla="*/ 359392 h 574783"/>
                <a:gd name="connsiteX40" fmla="*/ 517386 w 574783"/>
                <a:gd name="connsiteY40" fmla="*/ 416789 h 574783"/>
                <a:gd name="connsiteX41" fmla="*/ 431189 w 574783"/>
                <a:gd name="connsiteY41" fmla="*/ 416789 h 574783"/>
                <a:gd name="connsiteX42" fmla="*/ 431189 w 574783"/>
                <a:gd name="connsiteY42" fmla="*/ 345194 h 574783"/>
                <a:gd name="connsiteX43" fmla="*/ 474186 w 574783"/>
                <a:gd name="connsiteY43" fmla="*/ 310918 h 574783"/>
                <a:gd name="connsiteX44" fmla="*/ 517183 w 574783"/>
                <a:gd name="connsiteY44" fmla="*/ 345194 h 574783"/>
                <a:gd name="connsiteX45" fmla="*/ 517183 w 574783"/>
                <a:gd name="connsiteY45" fmla="*/ 416789 h 574783"/>
                <a:gd name="connsiteX46" fmla="*/ 517386 w 574783"/>
                <a:gd name="connsiteY46" fmla="*/ 416789 h 57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74783" h="574783">
                  <a:moveTo>
                    <a:pt x="474389" y="237701"/>
                  </a:moveTo>
                  <a:lnTo>
                    <a:pt x="373792" y="317611"/>
                  </a:lnTo>
                  <a:lnTo>
                    <a:pt x="373792" y="474389"/>
                  </a:lnTo>
                  <a:lnTo>
                    <a:pt x="445792" y="474389"/>
                  </a:lnTo>
                  <a:lnTo>
                    <a:pt x="445792" y="501363"/>
                  </a:lnTo>
                  <a:cubicBezTo>
                    <a:pt x="445792" y="510490"/>
                    <a:pt x="437882" y="517994"/>
                    <a:pt x="428147" y="517994"/>
                  </a:cubicBezTo>
                  <a:lnTo>
                    <a:pt x="155561" y="517994"/>
                  </a:lnTo>
                  <a:cubicBezTo>
                    <a:pt x="140958" y="517994"/>
                    <a:pt x="128992" y="506637"/>
                    <a:pt x="128992" y="492642"/>
                  </a:cubicBezTo>
                  <a:lnTo>
                    <a:pt x="128992" y="416992"/>
                  </a:lnTo>
                  <a:lnTo>
                    <a:pt x="330592" y="416992"/>
                  </a:lnTo>
                  <a:lnTo>
                    <a:pt x="330592" y="57600"/>
                  </a:lnTo>
                  <a:lnTo>
                    <a:pt x="229994" y="57600"/>
                  </a:lnTo>
                  <a:lnTo>
                    <a:pt x="229994" y="0"/>
                  </a:lnTo>
                  <a:lnTo>
                    <a:pt x="172394" y="0"/>
                  </a:lnTo>
                  <a:lnTo>
                    <a:pt x="172394" y="57397"/>
                  </a:lnTo>
                  <a:lnTo>
                    <a:pt x="114997" y="57397"/>
                  </a:lnTo>
                  <a:lnTo>
                    <a:pt x="114997" y="201194"/>
                  </a:lnTo>
                  <a:lnTo>
                    <a:pt x="0" y="201194"/>
                  </a:lnTo>
                  <a:lnTo>
                    <a:pt x="0" y="416789"/>
                  </a:lnTo>
                  <a:lnTo>
                    <a:pt x="72000" y="416789"/>
                  </a:lnTo>
                  <a:lnTo>
                    <a:pt x="72000" y="492439"/>
                  </a:lnTo>
                  <a:cubicBezTo>
                    <a:pt x="72000" y="537870"/>
                    <a:pt x="109521" y="574783"/>
                    <a:pt x="155561" y="574783"/>
                  </a:cubicBezTo>
                  <a:lnTo>
                    <a:pt x="428147" y="574783"/>
                  </a:lnTo>
                  <a:cubicBezTo>
                    <a:pt x="469318" y="574783"/>
                    <a:pt x="502783" y="541724"/>
                    <a:pt x="502783" y="501161"/>
                  </a:cubicBezTo>
                  <a:lnTo>
                    <a:pt x="502783" y="474186"/>
                  </a:lnTo>
                  <a:lnTo>
                    <a:pt x="574783" y="474186"/>
                  </a:lnTo>
                  <a:lnTo>
                    <a:pt x="574783" y="317408"/>
                  </a:lnTo>
                  <a:lnTo>
                    <a:pt x="474389" y="237701"/>
                  </a:lnTo>
                  <a:close/>
                  <a:moveTo>
                    <a:pt x="172394" y="114997"/>
                  </a:moveTo>
                  <a:lnTo>
                    <a:pt x="272992" y="114997"/>
                  </a:lnTo>
                  <a:lnTo>
                    <a:pt x="272992" y="359392"/>
                  </a:lnTo>
                  <a:lnTo>
                    <a:pt x="215594" y="359392"/>
                  </a:lnTo>
                  <a:lnTo>
                    <a:pt x="215594" y="201194"/>
                  </a:lnTo>
                  <a:lnTo>
                    <a:pt x="172394" y="201194"/>
                  </a:lnTo>
                  <a:lnTo>
                    <a:pt x="172394" y="114997"/>
                  </a:lnTo>
                  <a:close/>
                  <a:moveTo>
                    <a:pt x="57600" y="359392"/>
                  </a:moveTo>
                  <a:lnTo>
                    <a:pt x="57600" y="258794"/>
                  </a:lnTo>
                  <a:lnTo>
                    <a:pt x="158197" y="258794"/>
                  </a:lnTo>
                  <a:lnTo>
                    <a:pt x="158197" y="359392"/>
                  </a:lnTo>
                  <a:lnTo>
                    <a:pt x="57600" y="359392"/>
                  </a:lnTo>
                  <a:close/>
                  <a:moveTo>
                    <a:pt x="517386" y="416789"/>
                  </a:moveTo>
                  <a:lnTo>
                    <a:pt x="431189" y="416789"/>
                  </a:lnTo>
                  <a:lnTo>
                    <a:pt x="431189" y="345194"/>
                  </a:lnTo>
                  <a:lnTo>
                    <a:pt x="474186" y="310918"/>
                  </a:lnTo>
                  <a:lnTo>
                    <a:pt x="517183" y="345194"/>
                  </a:lnTo>
                  <a:lnTo>
                    <a:pt x="517183" y="416789"/>
                  </a:lnTo>
                  <a:lnTo>
                    <a:pt x="517386" y="416789"/>
                  </a:lnTo>
                  <a:close/>
                </a:path>
              </a:pathLst>
            </a:custGeom>
            <a:solidFill>
              <a:schemeClr val="bg1"/>
            </a:solidFill>
            <a:ln w="2012" cap="flat">
              <a:noFill/>
              <a:prstDash val="solid"/>
              <a:miter/>
            </a:ln>
          </p:spPr>
          <p:txBody>
            <a:bodyPr rtlCol="0" anchor="ctr"/>
            <a:lstStyle/>
            <a:p>
              <a:endParaRPr lang="sv-SE">
                <a:latin typeface="Vattenfall Hall" panose="00000500000000000000" pitchFamily="2" charset="0"/>
              </a:endParaRPr>
            </a:p>
          </p:txBody>
        </p:sp>
        <p:sp>
          <p:nvSpPr>
            <p:cNvPr id="70" name="Platshållare för text 3">
              <a:extLst>
                <a:ext uri="{FF2B5EF4-FFF2-40B4-BE49-F238E27FC236}">
                  <a16:creationId xmlns:a16="http://schemas.microsoft.com/office/drawing/2014/main" id="{3B3874E4-72AB-1D45-BF83-E8E5BB168493}"/>
                </a:ext>
              </a:extLst>
            </p:cNvPr>
            <p:cNvSpPr txBox="1">
              <a:spLocks/>
            </p:cNvSpPr>
            <p:nvPr/>
          </p:nvSpPr>
          <p:spPr>
            <a:xfrm>
              <a:off x="5464175" y="2538425"/>
              <a:ext cx="1802288" cy="792000"/>
            </a:xfrm>
            <a:prstGeom prst="rect">
              <a:avLst/>
            </a:prstGeom>
          </p:spPr>
          <p:txBody>
            <a:bodyPr vert="horz" lIns="0" tIns="45720" rIns="0" bIns="45720" rtlCol="0" anchor="t">
              <a:noAutofit/>
            </a:bodyPr>
            <a:lstStyle>
              <a:lvl1pPr marL="0" indent="0" algn="ctr" defTabSz="685800" rtl="0" eaLnBrk="1" latinLnBrk="0" hangingPunct="1">
                <a:lnSpc>
                  <a:spcPct val="95000"/>
                </a:lnSpc>
                <a:spcBef>
                  <a:spcPts val="0"/>
                </a:spcBef>
                <a:buFont typeface="Arial" panose="020B0604020202020204" pitchFamily="34" charset="0"/>
                <a:buNone/>
                <a:tabLst/>
                <a:defRPr sz="1800" b="1" kern="1200">
                  <a:solidFill>
                    <a:schemeClr val="tx1"/>
                  </a:solidFill>
                  <a:latin typeface="+mn-lt"/>
                  <a:ea typeface="+mn-ea"/>
                  <a:cs typeface="+mn-cs"/>
                </a:defRPr>
              </a:lvl1pPr>
              <a:lvl2pPr marL="0" indent="0" algn="l" defTabSz="685800" rtl="0" eaLnBrk="1" latinLnBrk="0" hangingPunct="1">
                <a:lnSpc>
                  <a:spcPct val="100000"/>
                </a:lnSpc>
                <a:spcBef>
                  <a:spcPts val="375"/>
                </a:spcBef>
                <a:buFont typeface="Arial" panose="020B0604020202020204" pitchFamily="34" charset="0"/>
                <a:buNone/>
                <a:tabLst/>
                <a:defRPr sz="1200" kern="1200">
                  <a:solidFill>
                    <a:schemeClr val="tx1"/>
                  </a:solidFill>
                  <a:latin typeface="+mn-lt"/>
                  <a:ea typeface="+mn-ea"/>
                  <a:cs typeface="+mn-cs"/>
                </a:defRPr>
              </a:lvl2pPr>
              <a:lvl3pPr marL="0" indent="0" algn="l" defTabSz="685800" rtl="0" eaLnBrk="1" latinLnBrk="0" hangingPunct="1">
                <a:lnSpc>
                  <a:spcPct val="100000"/>
                </a:lnSpc>
                <a:spcBef>
                  <a:spcPts val="375"/>
                </a:spcBef>
                <a:buFont typeface="Arial" panose="020B0604020202020204" pitchFamily="34" charset="0"/>
                <a:buNone/>
                <a:tabLst/>
                <a:defRPr sz="1200" kern="1200">
                  <a:solidFill>
                    <a:schemeClr val="tx1"/>
                  </a:solidFill>
                  <a:latin typeface="+mn-lt"/>
                  <a:ea typeface="+mn-ea"/>
                  <a:cs typeface="+mn-cs"/>
                </a:defRPr>
              </a:lvl3pPr>
              <a:lvl4pPr marL="0" indent="0" algn="l" defTabSz="685800" rtl="0" eaLnBrk="1" latinLnBrk="0" hangingPunct="1">
                <a:lnSpc>
                  <a:spcPct val="100000"/>
                </a:lnSpc>
                <a:spcBef>
                  <a:spcPts val="375"/>
                </a:spcBef>
                <a:buFont typeface="Arial" panose="020B0604020202020204" pitchFamily="34" charset="0"/>
                <a:buNone/>
                <a:tabLst/>
                <a:defRPr sz="1200" kern="1200">
                  <a:solidFill>
                    <a:schemeClr val="tx1"/>
                  </a:solidFill>
                  <a:latin typeface="+mn-lt"/>
                  <a:ea typeface="+mn-ea"/>
                  <a:cs typeface="+mn-cs"/>
                </a:defRPr>
              </a:lvl4pPr>
              <a:lvl5pPr marL="0" indent="0" algn="l" defTabSz="685800" rtl="0" eaLnBrk="1" latinLnBrk="0" hangingPunct="1">
                <a:lnSpc>
                  <a:spcPct val="100000"/>
                </a:lnSpc>
                <a:spcBef>
                  <a:spcPts val="375"/>
                </a:spcBef>
                <a:buFont typeface="Arial" panose="020B0604020202020204" pitchFamily="34" charset="0"/>
                <a:buNone/>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90000"/>
                </a:lnSpc>
              </a:pPr>
              <a:r>
                <a:rPr lang="en-GB" sz="1200" dirty="0" err="1">
                  <a:solidFill>
                    <a:schemeClr val="bg1"/>
                  </a:solidFill>
                  <a:latin typeface="Vattenfall Hall" panose="00000500000000000000" pitchFamily="2" charset="0"/>
                </a:rPr>
                <a:t>Entreprenadverksameht</a:t>
              </a:r>
              <a:endParaRPr lang="en-GB" sz="1200" dirty="0">
                <a:solidFill>
                  <a:schemeClr val="bg1"/>
                </a:solidFill>
                <a:latin typeface="Vattenfall Hall" panose="00000500000000000000" pitchFamily="2" charset="0"/>
              </a:endParaRPr>
            </a:p>
          </p:txBody>
        </p:sp>
      </p:grpSp>
      <p:sp>
        <p:nvSpPr>
          <p:cNvPr id="45" name="Rektangel 44">
            <a:extLst>
              <a:ext uri="{FF2B5EF4-FFF2-40B4-BE49-F238E27FC236}">
                <a16:creationId xmlns:a16="http://schemas.microsoft.com/office/drawing/2014/main" id="{934763F4-C927-4F9E-8EF5-5252BE822B9E}"/>
              </a:ext>
            </a:extLst>
          </p:cNvPr>
          <p:cNvSpPr/>
          <p:nvPr/>
        </p:nvSpPr>
        <p:spPr>
          <a:xfrm>
            <a:off x="332681" y="2407707"/>
            <a:ext cx="8439839" cy="2303840"/>
          </a:xfrm>
          <a:prstGeom prst="rect">
            <a:avLst/>
          </a:prstGeom>
          <a:solidFill>
            <a:srgbClr val="EB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47" name="Rak 56">
            <a:extLst>
              <a:ext uri="{FF2B5EF4-FFF2-40B4-BE49-F238E27FC236}">
                <a16:creationId xmlns:a16="http://schemas.microsoft.com/office/drawing/2014/main" id="{B5F7FF74-7B28-45F5-A546-97F3DFFE1B8B}"/>
              </a:ext>
            </a:extLst>
          </p:cNvPr>
          <p:cNvCxnSpPr>
            <a:cxnSpLocks/>
          </p:cNvCxnSpPr>
          <p:nvPr/>
        </p:nvCxnSpPr>
        <p:spPr>
          <a:xfrm>
            <a:off x="4523800" y="2513859"/>
            <a:ext cx="19399" cy="2128845"/>
          </a:xfrm>
          <a:prstGeom prst="line">
            <a:avLst/>
          </a:prstGeom>
          <a:ln w="6350">
            <a:solidFill>
              <a:schemeClr val="accent1"/>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54" name="textruta 53">
            <a:extLst>
              <a:ext uri="{FF2B5EF4-FFF2-40B4-BE49-F238E27FC236}">
                <a16:creationId xmlns:a16="http://schemas.microsoft.com/office/drawing/2014/main" id="{B88D3381-F845-F140-95A9-92326041CAFC}"/>
              </a:ext>
            </a:extLst>
          </p:cNvPr>
          <p:cNvSpPr txBox="1"/>
          <p:nvPr/>
        </p:nvSpPr>
        <p:spPr>
          <a:xfrm>
            <a:off x="626618" y="2550247"/>
            <a:ext cx="3611655" cy="1938992"/>
          </a:xfrm>
          <a:prstGeom prst="rect">
            <a:avLst/>
          </a:prstGeom>
          <a:noFill/>
        </p:spPr>
        <p:txBody>
          <a:bodyPr wrap="square" lIns="180000" rIns="72000" anchor="t">
            <a:spAutoFit/>
          </a:bodyPr>
          <a:lstStyle/>
          <a:p>
            <a:pPr>
              <a:tabLst>
                <a:tab pos="1778000" algn="l"/>
              </a:tabLst>
            </a:pPr>
            <a:r>
              <a:rPr lang="sv-SE" sz="1200" dirty="0">
                <a:solidFill>
                  <a:schemeClr val="tx1">
                    <a:lumMod val="85000"/>
                    <a:lumOff val="15000"/>
                  </a:schemeClr>
                </a:solidFill>
                <a:latin typeface="Vattenfall Hall" panose="00000500000000000000" pitchFamily="2" charset="0"/>
              </a:rPr>
              <a:t>Producerar och levererar fossilfri fjärrvärme till kunder i Fagersta, Ludvika, Grängesberg och Norberg. </a:t>
            </a:r>
          </a:p>
          <a:p>
            <a:pPr>
              <a:tabLst>
                <a:tab pos="1778000" algn="l"/>
              </a:tabLst>
            </a:pPr>
            <a:endParaRPr lang="en-GB" sz="1200" dirty="0">
              <a:solidFill>
                <a:schemeClr val="tx1">
                  <a:lumMod val="95000"/>
                  <a:lumOff val="5000"/>
                </a:schemeClr>
              </a:solidFill>
              <a:latin typeface="Vattenfall Hall" panose="00000500000000000000" pitchFamily="2" charset="0"/>
            </a:endParaRPr>
          </a:p>
          <a:p>
            <a:pPr>
              <a:tabLst>
                <a:tab pos="1778000" algn="l"/>
              </a:tabLst>
            </a:pPr>
            <a:r>
              <a:rPr lang="en-GB" sz="1200" dirty="0">
                <a:solidFill>
                  <a:schemeClr val="tx1">
                    <a:lumMod val="95000"/>
                    <a:lumOff val="5000"/>
                  </a:schemeClr>
                </a:solidFill>
                <a:latin typeface="Vattenfall Hall" panose="00000500000000000000" pitchFamily="2" charset="0"/>
              </a:rPr>
              <a:t>Har </a:t>
            </a:r>
            <a:r>
              <a:rPr lang="sv-SE" sz="1200" dirty="0">
                <a:solidFill>
                  <a:schemeClr val="tx1">
                    <a:lumMod val="95000"/>
                    <a:lumOff val="5000"/>
                  </a:schemeClr>
                </a:solidFill>
                <a:latin typeface="Vattenfall Hall" panose="00000500000000000000" pitchFamily="2" charset="0"/>
              </a:rPr>
              <a:t>totalt 811 abonnemang varav 40 av dessa är industrier.</a:t>
            </a:r>
            <a:endParaRPr lang="sv-SE" sz="1200" dirty="0">
              <a:solidFill>
                <a:schemeClr val="tx1">
                  <a:lumMod val="85000"/>
                  <a:lumOff val="15000"/>
                </a:schemeClr>
              </a:solidFill>
              <a:latin typeface="Vattenfall Hall" panose="00000500000000000000" pitchFamily="2" charset="0"/>
            </a:endParaRPr>
          </a:p>
          <a:p>
            <a:endParaRPr lang="sv-SE" sz="1200" dirty="0">
              <a:solidFill>
                <a:schemeClr val="tx1">
                  <a:lumMod val="85000"/>
                  <a:lumOff val="15000"/>
                </a:schemeClr>
              </a:solidFill>
              <a:latin typeface="Vattenfall Hall" panose="00000500000000000000" pitchFamily="2" charset="0"/>
            </a:endParaRPr>
          </a:p>
          <a:p>
            <a:r>
              <a:rPr lang="sv-SE" sz="1200" dirty="0">
                <a:solidFill>
                  <a:schemeClr val="tx1">
                    <a:lumMod val="85000"/>
                    <a:lumOff val="15000"/>
                  </a:schemeClr>
                </a:solidFill>
                <a:latin typeface="Vattenfall Hall" panose="00000500000000000000" pitchFamily="2" charset="0"/>
              </a:rPr>
              <a:t>Erbjuder även entreprenadverksamhet för vattenkraftstationer.</a:t>
            </a:r>
          </a:p>
          <a:p>
            <a:endParaRPr lang="sv-SE" sz="1200" dirty="0">
              <a:solidFill>
                <a:schemeClr val="tx1">
                  <a:lumMod val="85000"/>
                  <a:lumOff val="15000"/>
                </a:schemeClr>
              </a:solidFill>
              <a:latin typeface="Vattenfall Hall" panose="00000500000000000000" pitchFamily="2" charset="0"/>
            </a:endParaRPr>
          </a:p>
        </p:txBody>
      </p:sp>
      <p:sp>
        <p:nvSpPr>
          <p:cNvPr id="52" name="textruta 51">
            <a:extLst>
              <a:ext uri="{FF2B5EF4-FFF2-40B4-BE49-F238E27FC236}">
                <a16:creationId xmlns:a16="http://schemas.microsoft.com/office/drawing/2014/main" id="{C4740F14-F572-3748-9DF8-31D6E9FA7CA5}"/>
              </a:ext>
            </a:extLst>
          </p:cNvPr>
          <p:cNvSpPr txBox="1"/>
          <p:nvPr/>
        </p:nvSpPr>
        <p:spPr>
          <a:xfrm>
            <a:off x="4862257" y="2546894"/>
            <a:ext cx="3574919" cy="2123658"/>
          </a:xfrm>
          <a:prstGeom prst="rect">
            <a:avLst/>
          </a:prstGeom>
          <a:noFill/>
        </p:spPr>
        <p:txBody>
          <a:bodyPr wrap="square" lIns="180000" rIns="180000" anchor="t">
            <a:spAutoFit/>
          </a:bodyPr>
          <a:lstStyle/>
          <a:p>
            <a:r>
              <a:rPr lang="sv-SE" sz="1200" dirty="0">
                <a:solidFill>
                  <a:schemeClr val="tx1">
                    <a:lumMod val="85000"/>
                    <a:lumOff val="15000"/>
                  </a:schemeClr>
                </a:solidFill>
                <a:latin typeface="Vattenfall Hall" panose="00000500000000000000" pitchFamily="2" charset="0"/>
              </a:rPr>
              <a:t>Försäljningsvolym av fossilfri fjärrvärme 2022 var 224 GWh.</a:t>
            </a:r>
          </a:p>
          <a:p>
            <a:endParaRPr lang="sv-SE" sz="1200" dirty="0">
              <a:solidFill>
                <a:schemeClr val="tx1">
                  <a:lumMod val="85000"/>
                  <a:lumOff val="15000"/>
                </a:schemeClr>
              </a:solidFill>
              <a:latin typeface="Vattenfall Hall" panose="00000500000000000000" pitchFamily="2" charset="0"/>
            </a:endParaRPr>
          </a:p>
          <a:p>
            <a:r>
              <a:rPr lang="sv-SE" sz="1200" dirty="0">
                <a:solidFill>
                  <a:schemeClr val="tx1">
                    <a:lumMod val="85000"/>
                    <a:lumOff val="15000"/>
                  </a:schemeClr>
                </a:solidFill>
                <a:latin typeface="Vattenfall Hall" panose="00000500000000000000" pitchFamily="2" charset="0"/>
              </a:rPr>
              <a:t>Idag tar vi hand om ca 40 GWh spillvärme årligen, vilket motsvarar uppvärmning av ca 2 000 villor.</a:t>
            </a:r>
          </a:p>
          <a:p>
            <a:endParaRPr lang="sv-SE" sz="1200" dirty="0">
              <a:solidFill>
                <a:schemeClr val="tx1">
                  <a:lumMod val="85000"/>
                  <a:lumOff val="15000"/>
                </a:schemeClr>
              </a:solidFill>
              <a:latin typeface="Vattenfall Hall" panose="00000500000000000000" pitchFamily="2" charset="0"/>
            </a:endParaRPr>
          </a:p>
          <a:p>
            <a:r>
              <a:rPr lang="sv-SE" sz="1200" dirty="0">
                <a:solidFill>
                  <a:schemeClr val="tx1">
                    <a:lumMod val="85000"/>
                    <a:lumOff val="15000"/>
                  </a:schemeClr>
                </a:solidFill>
                <a:latin typeface="Vattenfall Hall" panose="00000500000000000000" pitchFamily="2" charset="0"/>
              </a:rPr>
              <a:t>Investeringar 2022 uppgick till </a:t>
            </a:r>
            <a:r>
              <a:rPr lang="sv-SE" sz="1200" dirty="0">
                <a:solidFill>
                  <a:schemeClr val="tx1">
                    <a:lumMod val="95000"/>
                    <a:lumOff val="5000"/>
                  </a:schemeClr>
                </a:solidFill>
                <a:latin typeface="Vattenfall Hall" panose="00000500000000000000" pitchFamily="2" charset="0"/>
              </a:rPr>
              <a:t>13,5 Mkr. </a:t>
            </a:r>
          </a:p>
          <a:p>
            <a:r>
              <a:rPr lang="sv-SE" sz="1200" dirty="0">
                <a:solidFill>
                  <a:schemeClr val="tx1">
                    <a:lumMod val="95000"/>
                    <a:lumOff val="5000"/>
                  </a:schemeClr>
                </a:solidFill>
                <a:latin typeface="Vattenfall Hall" panose="00000500000000000000" pitchFamily="2" charset="0"/>
              </a:rPr>
              <a:t>Huvuddelen av investeringar avser nyanslutningar samt reinvesteringar och effektiviseringar i befintliga anläggningar.</a:t>
            </a:r>
          </a:p>
        </p:txBody>
      </p:sp>
      <p:sp>
        <p:nvSpPr>
          <p:cNvPr id="63" name="Platshållare för datum 2">
            <a:extLst>
              <a:ext uri="{FF2B5EF4-FFF2-40B4-BE49-F238E27FC236}">
                <a16:creationId xmlns:a16="http://schemas.microsoft.com/office/drawing/2014/main" id="{50FF6226-5342-4080-B646-DA833FB3604D}"/>
              </a:ext>
            </a:extLst>
          </p:cNvPr>
          <p:cNvSpPr>
            <a:spLocks noGrp="1"/>
          </p:cNvSpPr>
          <p:nvPr>
            <p:ph type="dt" sz="half" idx="2"/>
          </p:nvPr>
        </p:nvSpPr>
        <p:spPr>
          <a:xfrm>
            <a:off x="179387" y="4748400"/>
            <a:ext cx="932265" cy="135000"/>
          </a:xfrm>
        </p:spPr>
        <p:txBody>
          <a:bodyPr anchor="b">
            <a:normAutofit/>
          </a:bodyPr>
          <a:lstStyle/>
          <a:p>
            <a:pPr>
              <a:spcAft>
                <a:spcPts val="600"/>
              </a:spcAft>
            </a:pPr>
            <a:fld id="{52DCD984-E5C5-4C78-9C23-D5C1E24674F6}" type="datetime1">
              <a:rPr lang="en-GB" smtClean="0"/>
              <a:pPr>
                <a:spcAft>
                  <a:spcPts val="600"/>
                </a:spcAft>
              </a:pPr>
              <a:t>05/06/2023</a:t>
            </a:fld>
            <a:endParaRPr lang="en-GB" dirty="0"/>
          </a:p>
        </p:txBody>
      </p:sp>
    </p:spTree>
    <p:extLst>
      <p:ext uri="{BB962C8B-B14F-4D97-AF65-F5344CB8AC3E}">
        <p14:creationId xmlns:p14="http://schemas.microsoft.com/office/powerpoint/2010/main" val="4180251063"/>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par>
                                <p:cTn id="8" presetID="10" presetClass="entr" presetSubtype="0"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500"/>
                                        <p:tgtEl>
                                          <p:spTgt spid="6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par>
                                <p:cTn id="20" presetID="10" presetClass="entr" presetSubtype="0" fill="hold" grpId="0" nodeType="withEffect">
                                  <p:stCondLst>
                                    <p:cond delay="40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10" presetClass="entr" presetSubtype="0" fill="hold" grpId="0" nodeType="withEffect">
                                  <p:stCondLst>
                                    <p:cond delay="40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childTnLst>
                                </p:cTn>
                              </p:par>
                              <p:par>
                                <p:cTn id="26" presetID="17" presetClass="entr" presetSubtype="4" fill="hold" grpId="0" nodeType="withEffect">
                                  <p:stCondLst>
                                    <p:cond delay="400"/>
                                  </p:stCondLst>
                                  <p:childTnLst>
                                    <p:set>
                                      <p:cBhvr>
                                        <p:cTn id="27" dur="1" fill="hold">
                                          <p:stCondLst>
                                            <p:cond delay="0"/>
                                          </p:stCondLst>
                                        </p:cTn>
                                        <p:tgtEl>
                                          <p:spTgt spid="45"/>
                                        </p:tgtEl>
                                        <p:attrNameLst>
                                          <p:attrName>style.visibility</p:attrName>
                                        </p:attrNameLst>
                                      </p:cBhvr>
                                      <p:to>
                                        <p:strVal val="visible"/>
                                      </p:to>
                                    </p:set>
                                    <p:anim calcmode="lin" valueType="num">
                                      <p:cBhvr>
                                        <p:cTn id="28" dur="300" fill="hold"/>
                                        <p:tgtEl>
                                          <p:spTgt spid="45"/>
                                        </p:tgtEl>
                                        <p:attrNameLst>
                                          <p:attrName>ppt_x</p:attrName>
                                        </p:attrNameLst>
                                      </p:cBhvr>
                                      <p:tavLst>
                                        <p:tav tm="0">
                                          <p:val>
                                            <p:strVal val="#ppt_x"/>
                                          </p:val>
                                        </p:tav>
                                        <p:tav tm="100000">
                                          <p:val>
                                            <p:strVal val="#ppt_x"/>
                                          </p:val>
                                        </p:tav>
                                      </p:tavLst>
                                    </p:anim>
                                    <p:anim calcmode="lin" valueType="num">
                                      <p:cBhvr>
                                        <p:cTn id="29" dur="300" fill="hold"/>
                                        <p:tgtEl>
                                          <p:spTgt spid="45"/>
                                        </p:tgtEl>
                                        <p:attrNameLst>
                                          <p:attrName>ppt_y</p:attrName>
                                        </p:attrNameLst>
                                      </p:cBhvr>
                                      <p:tavLst>
                                        <p:tav tm="0">
                                          <p:val>
                                            <p:strVal val="#ppt_y+#ppt_h/2"/>
                                          </p:val>
                                        </p:tav>
                                        <p:tav tm="100000">
                                          <p:val>
                                            <p:strVal val="#ppt_y"/>
                                          </p:val>
                                        </p:tav>
                                      </p:tavLst>
                                    </p:anim>
                                    <p:anim calcmode="lin" valueType="num">
                                      <p:cBhvr>
                                        <p:cTn id="30" dur="300" fill="hold"/>
                                        <p:tgtEl>
                                          <p:spTgt spid="45"/>
                                        </p:tgtEl>
                                        <p:attrNameLst>
                                          <p:attrName>ppt_w</p:attrName>
                                        </p:attrNameLst>
                                      </p:cBhvr>
                                      <p:tavLst>
                                        <p:tav tm="0">
                                          <p:val>
                                            <p:strVal val="#ppt_w"/>
                                          </p:val>
                                        </p:tav>
                                        <p:tav tm="100000">
                                          <p:val>
                                            <p:strVal val="#ppt_w"/>
                                          </p:val>
                                        </p:tav>
                                      </p:tavLst>
                                    </p:anim>
                                    <p:anim calcmode="lin" valueType="num">
                                      <p:cBhvr>
                                        <p:cTn id="31" dur="300" fill="hold"/>
                                        <p:tgtEl>
                                          <p:spTgt spid="45"/>
                                        </p:tgtEl>
                                        <p:attrNameLst>
                                          <p:attrName>ppt_h</p:attrName>
                                        </p:attrNameLst>
                                      </p:cBhvr>
                                      <p:tavLst>
                                        <p:tav tm="0">
                                          <p:val>
                                            <p:fltVal val="0"/>
                                          </p:val>
                                        </p:tav>
                                        <p:tav tm="100000">
                                          <p:val>
                                            <p:strVal val="#ppt_h"/>
                                          </p:val>
                                        </p:tav>
                                      </p:tavLst>
                                    </p:anim>
                                  </p:childTnLst>
                                </p:cTn>
                              </p:par>
                              <p:par>
                                <p:cTn id="32" presetID="6" presetClass="entr" presetSubtype="16" fill="hold"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circle(in)">
                                      <p:cBhvr>
                                        <p:cTn id="34"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8" grpId="0"/>
      <p:bldP spid="50" grpId="0"/>
      <p:bldP spid="45" grpId="0" animBg="1"/>
      <p:bldP spid="54" grpId="0"/>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8F12DC26-0858-CA4F-93BF-66018986BEB5}"/>
              </a:ext>
            </a:extLst>
          </p:cNvPr>
          <p:cNvSpPr/>
          <p:nvPr/>
        </p:nvSpPr>
        <p:spPr>
          <a:xfrm>
            <a:off x="179388" y="1160582"/>
            <a:ext cx="4606925" cy="35354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lumMod val="85000"/>
                  <a:lumOff val="15000"/>
                </a:schemeClr>
              </a:solidFill>
            </a:endParaRPr>
          </a:p>
        </p:txBody>
      </p:sp>
      <p:sp>
        <p:nvSpPr>
          <p:cNvPr id="2" name="Rubrik 1">
            <a:extLst>
              <a:ext uri="{FF2B5EF4-FFF2-40B4-BE49-F238E27FC236}">
                <a16:creationId xmlns:a16="http://schemas.microsoft.com/office/drawing/2014/main" id="{0BAA587F-D67B-184F-9907-93DF9380CA12}"/>
              </a:ext>
            </a:extLst>
          </p:cNvPr>
          <p:cNvSpPr>
            <a:spLocks noGrp="1"/>
          </p:cNvSpPr>
          <p:nvPr>
            <p:ph type="title"/>
          </p:nvPr>
        </p:nvSpPr>
        <p:spPr>
          <a:xfrm>
            <a:off x="445768" y="525600"/>
            <a:ext cx="7056440" cy="1498314"/>
          </a:xfrm>
        </p:spPr>
        <p:txBody>
          <a:bodyPr/>
          <a:lstStyle/>
          <a:p>
            <a:r>
              <a:rPr lang="en-GB" dirty="0" err="1">
                <a:solidFill>
                  <a:schemeClr val="tx1">
                    <a:lumMod val="85000"/>
                    <a:lumOff val="15000"/>
                  </a:schemeClr>
                </a:solidFill>
                <a:latin typeface="Vattenfall Hall" panose="00000500000000000000" pitchFamily="2" charset="0"/>
              </a:rPr>
              <a:t>Vår</a:t>
            </a:r>
            <a:r>
              <a:rPr lang="en-GB" dirty="0">
                <a:solidFill>
                  <a:schemeClr val="tx1">
                    <a:lumMod val="85000"/>
                    <a:lumOff val="15000"/>
                  </a:schemeClr>
                </a:solidFill>
                <a:latin typeface="Vattenfall Hall" panose="00000500000000000000" pitchFamily="2" charset="0"/>
              </a:rPr>
              <a:t> fjärrvärme</a:t>
            </a:r>
          </a:p>
        </p:txBody>
      </p:sp>
      <p:graphicFrame>
        <p:nvGraphicFramePr>
          <p:cNvPr id="4" name="Table 16">
            <a:extLst>
              <a:ext uri="{FF2B5EF4-FFF2-40B4-BE49-F238E27FC236}">
                <a16:creationId xmlns:a16="http://schemas.microsoft.com/office/drawing/2014/main" id="{D8FD44AB-D92D-A442-A819-7E96EFC0AF13}"/>
              </a:ext>
            </a:extLst>
          </p:cNvPr>
          <p:cNvGraphicFramePr>
            <a:graphicFrameLocks noGrp="1"/>
          </p:cNvGraphicFramePr>
          <p:nvPr>
            <p:extLst>
              <p:ext uri="{D42A27DB-BD31-4B8C-83A1-F6EECF244321}">
                <p14:modId xmlns:p14="http://schemas.microsoft.com/office/powerpoint/2010/main" val="280138741"/>
              </p:ext>
            </p:extLst>
          </p:nvPr>
        </p:nvGraphicFramePr>
        <p:xfrm>
          <a:off x="5044697" y="1160582"/>
          <a:ext cx="3919915" cy="3884380"/>
        </p:xfrm>
        <a:graphic>
          <a:graphicData uri="http://schemas.openxmlformats.org/drawingml/2006/table">
            <a:tbl>
              <a:tblPr>
                <a:tableStyleId>{5C22544A-7EE6-4342-B048-85BDC9FD1C3A}</a:tableStyleId>
              </a:tblPr>
              <a:tblGrid>
                <a:gridCol w="3919915">
                  <a:extLst>
                    <a:ext uri="{9D8B030D-6E8A-4147-A177-3AD203B41FA5}">
                      <a16:colId xmlns:a16="http://schemas.microsoft.com/office/drawing/2014/main" val="3337810091"/>
                    </a:ext>
                  </a:extLst>
                </a:gridCol>
              </a:tblGrid>
              <a:tr h="392817">
                <a:tc>
                  <a:txBody>
                    <a:bodyPr/>
                    <a:lstStyle/>
                    <a:p>
                      <a:pPr marL="36000"/>
                      <a:r>
                        <a:rPr lang="en-GB" sz="1200" b="1" dirty="0">
                          <a:latin typeface="Vattenfall Hall" panose="00000500000000000000" pitchFamily="2" charset="0"/>
                        </a:rPr>
                        <a:t>MÅL</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1234020"/>
                  </a:ext>
                </a:extLst>
              </a:tr>
              <a:tr h="360091">
                <a:tc>
                  <a:txBody>
                    <a:bodyPr/>
                    <a:lstStyle/>
                    <a:p>
                      <a:pPr marL="36000"/>
                      <a:r>
                        <a:rPr lang="sv-SE" sz="1050" b="0" dirty="0">
                          <a:latin typeface="Vattenfall Hall" panose="00000500000000000000" pitchFamily="2" charset="0"/>
                        </a:rPr>
                        <a:t>Att vår fjärrvärmeproduktion fortsatt ska baseras till100% på spillvärme och icke fossila bränslen</a:t>
                      </a:r>
                      <a:endParaRPr lang="en-GB" sz="1050" dirty="0">
                        <a:latin typeface="Vattenfall Hall" panose="00000500000000000000" pitchFamily="2"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544388369"/>
                  </a:ext>
                </a:extLst>
              </a:tr>
              <a:tr h="360091">
                <a:tc>
                  <a:txBody>
                    <a:bodyPr/>
                    <a:lstStyle/>
                    <a:p>
                      <a:pPr marL="36000" marR="0" lvl="0" indent="0" algn="l" defTabSz="685783" rtl="0" eaLnBrk="1" fontAlgn="auto" latinLnBrk="0" hangingPunct="1">
                        <a:lnSpc>
                          <a:spcPct val="100000"/>
                        </a:lnSpc>
                        <a:spcBef>
                          <a:spcPts val="0"/>
                        </a:spcBef>
                        <a:spcAft>
                          <a:spcPts val="0"/>
                        </a:spcAft>
                        <a:buClrTx/>
                        <a:buSzTx/>
                        <a:buFontTx/>
                        <a:buNone/>
                        <a:tabLst/>
                        <a:defRPr/>
                      </a:pPr>
                      <a:r>
                        <a:rPr lang="sv-SE" sz="1050" b="0" dirty="0">
                          <a:latin typeface="Vattenfall Hall" panose="00000500000000000000" pitchFamily="2" charset="0"/>
                        </a:rPr>
                        <a:t>Vårda och underhålla våra anläggningar för fortsatt god tillgänglighet och förlängd livslängd</a:t>
                      </a:r>
                      <a:endParaRPr lang="en-GB" sz="1050" dirty="0">
                        <a:latin typeface="Vattenfall Hall" panose="00000500000000000000" pitchFamily="2"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49286577"/>
                  </a:ext>
                </a:extLst>
              </a:tr>
              <a:tr h="360091">
                <a:tc>
                  <a:txBody>
                    <a:bodyPr/>
                    <a:lstStyle/>
                    <a:p>
                      <a:pPr marL="36000"/>
                      <a:endParaRPr lang="en-GB" sz="1050" dirty="0"/>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1477040"/>
                  </a:ext>
                </a:extLst>
              </a:tr>
              <a:tr h="392817">
                <a:tc>
                  <a:txBody>
                    <a:bodyPr/>
                    <a:lstStyle/>
                    <a:p>
                      <a:pPr marL="36000"/>
                      <a:r>
                        <a:rPr lang="en-GB" sz="1200" b="1" dirty="0">
                          <a:latin typeface="Vattenfall Hall" panose="00000500000000000000" pitchFamily="2" charset="0"/>
                        </a:rPr>
                        <a:t>MILSTOLPAR</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4699659"/>
                  </a:ext>
                </a:extLst>
              </a:tr>
              <a:tr h="360091">
                <a:tc>
                  <a:txBody>
                    <a:bodyPr/>
                    <a:lstStyle/>
                    <a:p>
                      <a:pPr marL="36000"/>
                      <a:r>
                        <a:rPr lang="sv-SE" sz="1050" dirty="0">
                          <a:latin typeface="Vattenfall Hall" panose="00000500000000000000" pitchFamily="2" charset="0"/>
                        </a:rPr>
                        <a:t>Under 2020 uppnåddes målet med att spillvärme och biobränsle utgör 100% av värmeproduktionsmixen</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65765332"/>
                  </a:ext>
                </a:extLst>
              </a:tr>
              <a:tr h="360091">
                <a:tc>
                  <a:txBody>
                    <a:bodyPr/>
                    <a:lstStyle/>
                    <a:p>
                      <a:pPr marL="36000"/>
                      <a:r>
                        <a:rPr lang="sv-SE" sz="1050" b="0" dirty="0">
                          <a:latin typeface="Vattenfall Hall" panose="00000500000000000000" pitchFamily="2" charset="0"/>
                        </a:rPr>
                        <a:t>Som drittel använder vi lokal vattenel till våra anläggningar</a:t>
                      </a:r>
                      <a:endParaRPr lang="en-GB" sz="1050" dirty="0">
                        <a:latin typeface="Vattenfall Hall" panose="00000500000000000000" pitchFamily="2"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64372513"/>
                  </a:ext>
                </a:extLst>
              </a:tr>
              <a:tr h="412604">
                <a:tc>
                  <a:txBody>
                    <a:bodyPr/>
                    <a:lstStyle/>
                    <a:p>
                      <a:pPr marL="36000" marR="0" lvl="0" indent="0" algn="l" defTabSz="685783" rtl="0" eaLnBrk="1" fontAlgn="auto" latinLnBrk="0" hangingPunct="1">
                        <a:lnSpc>
                          <a:spcPct val="100000"/>
                        </a:lnSpc>
                        <a:spcBef>
                          <a:spcPts val="0"/>
                        </a:spcBef>
                        <a:spcAft>
                          <a:spcPts val="0"/>
                        </a:spcAft>
                        <a:buClrTx/>
                        <a:buSzTx/>
                        <a:buFontTx/>
                        <a:buNone/>
                        <a:tabLst/>
                        <a:defRPr/>
                      </a:pPr>
                      <a:r>
                        <a:rPr lang="sv-SE" sz="1050" b="0" dirty="0">
                          <a:latin typeface="Vattenfall Hall" panose="00000500000000000000" pitchFamily="2" charset="0"/>
                        </a:rPr>
                        <a:t>Vi har fokus på livscykelperspektiv</a:t>
                      </a:r>
                      <a:endParaRPr lang="en-GB" sz="1050" dirty="0">
                        <a:latin typeface="Vattenfall Hall" panose="00000500000000000000" pitchFamily="2"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noFill/>
                  </a:tcPr>
                </a:tc>
                <a:extLst>
                  <a:ext uri="{0D108BD9-81ED-4DB2-BD59-A6C34878D82A}">
                    <a16:rowId xmlns:a16="http://schemas.microsoft.com/office/drawing/2014/main" val="3431587834"/>
                  </a:ext>
                </a:extLst>
              </a:tr>
              <a:tr h="360091">
                <a:tc>
                  <a:txBody>
                    <a:bodyPr/>
                    <a:lstStyle/>
                    <a:p>
                      <a:pPr marL="36000" marR="0" lvl="0" indent="0" algn="l" defTabSz="685783" rtl="0" eaLnBrk="1" fontAlgn="auto" latinLnBrk="0" hangingPunct="1">
                        <a:lnSpc>
                          <a:spcPct val="100000"/>
                        </a:lnSpc>
                        <a:spcBef>
                          <a:spcPts val="0"/>
                        </a:spcBef>
                        <a:spcAft>
                          <a:spcPts val="0"/>
                        </a:spcAft>
                        <a:buClrTx/>
                        <a:buSzTx/>
                        <a:buFontTx/>
                        <a:buNone/>
                        <a:tabLst/>
                        <a:defRPr/>
                      </a:pPr>
                      <a:r>
                        <a:rPr lang="sv-SE" sz="1050" b="0" noProof="0" dirty="0">
                          <a:solidFill>
                            <a:schemeClr val="tx1">
                              <a:lumMod val="85000"/>
                              <a:lumOff val="15000"/>
                            </a:schemeClr>
                          </a:solidFill>
                          <a:latin typeface="Vattenfall Hall" panose="00000500000000000000" pitchFamily="2" charset="0"/>
                        </a:rPr>
                        <a:t>Vi erbjuder våra kunder Värmekoll med </a:t>
                      </a:r>
                      <a:r>
                        <a:rPr lang="sv-SE" sz="1050" b="0" noProof="0" dirty="0" err="1">
                          <a:solidFill>
                            <a:schemeClr val="tx1">
                              <a:lumMod val="85000"/>
                              <a:lumOff val="15000"/>
                            </a:schemeClr>
                          </a:solidFill>
                          <a:latin typeface="Vattenfall Hall" panose="00000500000000000000" pitchFamily="2" charset="0"/>
                        </a:rPr>
                        <a:t>Ngenic</a:t>
                      </a:r>
                      <a:r>
                        <a:rPr lang="sv-SE" sz="1050" b="0" noProof="0" dirty="0">
                          <a:solidFill>
                            <a:schemeClr val="tx1">
                              <a:lumMod val="85000"/>
                              <a:lumOff val="15000"/>
                            </a:schemeClr>
                          </a:solidFill>
                          <a:latin typeface="Vattenfall Hall" panose="00000500000000000000" pitchFamily="2" charset="0"/>
                        </a:rPr>
                        <a:t>, smart styrning av </a:t>
                      </a:r>
                      <a:r>
                        <a:rPr lang="sv-SE" sz="1050" b="0" dirty="0">
                          <a:solidFill>
                            <a:schemeClr val="tx1">
                              <a:lumMod val="85000"/>
                              <a:lumOff val="15000"/>
                            </a:schemeClr>
                          </a:solidFill>
                          <a:latin typeface="Vattenfall Hall" panose="00000500000000000000" pitchFamily="2" charset="0"/>
                        </a:rPr>
                        <a:t>inomhustemperaturen. Första samarbetet inlett med </a:t>
                      </a:r>
                      <a:r>
                        <a:rPr lang="sv-SE" sz="1050" b="0" dirty="0" err="1">
                          <a:solidFill>
                            <a:schemeClr val="tx1">
                              <a:lumMod val="85000"/>
                              <a:lumOff val="15000"/>
                            </a:schemeClr>
                          </a:solidFill>
                          <a:latin typeface="Vattenfall Hall" panose="00000500000000000000" pitchFamily="2" charset="0"/>
                        </a:rPr>
                        <a:t>HighRise</a:t>
                      </a:r>
                      <a:r>
                        <a:rPr lang="sv-SE" sz="1050" b="0" dirty="0">
                          <a:solidFill>
                            <a:schemeClr val="tx1">
                              <a:lumMod val="85000"/>
                              <a:lumOff val="15000"/>
                            </a:schemeClr>
                          </a:solidFill>
                          <a:latin typeface="Vattenfall Hall" panose="00000500000000000000" pitchFamily="2" charset="0"/>
                        </a:rPr>
                        <a:t> - smart termostat för fastigheter​. </a:t>
                      </a:r>
                    </a:p>
                    <a:p>
                      <a:pPr marL="36000"/>
                      <a:endParaRPr lang="en-GB" sz="1050" dirty="0">
                        <a:latin typeface="Vattenfall Hall" panose="00000500000000000000" pitchFamily="2"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0573188"/>
                  </a:ext>
                </a:extLst>
              </a:tr>
            </a:tbl>
          </a:graphicData>
        </a:graphic>
      </p:graphicFrame>
      <p:pic>
        <p:nvPicPr>
          <p:cNvPr id="17" name="Bildobjekt 16" descr="En bild som visar himmel, utomhus, träd, gräs&#10;&#10;Automatiskt genererad beskrivning">
            <a:extLst>
              <a:ext uri="{FF2B5EF4-FFF2-40B4-BE49-F238E27FC236}">
                <a16:creationId xmlns:a16="http://schemas.microsoft.com/office/drawing/2014/main" id="{C1EB8A5F-0D5E-4916-B811-6DD1D39270A6}"/>
              </a:ext>
            </a:extLst>
          </p:cNvPr>
          <p:cNvPicPr>
            <a:picLocks noChangeAspect="1"/>
          </p:cNvPicPr>
          <p:nvPr/>
        </p:nvPicPr>
        <p:blipFill rotWithShape="1">
          <a:blip r:embed="rId2">
            <a:extLst>
              <a:ext uri="{28A0092B-C50C-407E-A947-70E740481C1C}">
                <a14:useLocalDpi xmlns:a14="http://schemas.microsoft.com/office/drawing/2010/main" val="0"/>
              </a:ext>
            </a:extLst>
          </a:blip>
          <a:srcRect l="23715" r="32792" b="1"/>
          <a:stretch/>
        </p:blipFill>
        <p:spPr>
          <a:xfrm>
            <a:off x="442893" y="1160582"/>
            <a:ext cx="4393406" cy="3535404"/>
          </a:xfrm>
          <a:prstGeom prst="rect">
            <a:avLst/>
          </a:prstGeom>
          <a:noFill/>
        </p:spPr>
      </p:pic>
      <p:sp>
        <p:nvSpPr>
          <p:cNvPr id="6" name="Platshållare för datum 2">
            <a:extLst>
              <a:ext uri="{FF2B5EF4-FFF2-40B4-BE49-F238E27FC236}">
                <a16:creationId xmlns:a16="http://schemas.microsoft.com/office/drawing/2014/main" id="{BA8A3B6E-691A-4C67-86F7-82A646C6BD57}"/>
              </a:ext>
            </a:extLst>
          </p:cNvPr>
          <p:cNvSpPr>
            <a:spLocks noGrp="1"/>
          </p:cNvSpPr>
          <p:nvPr>
            <p:ph type="dt" sz="half" idx="2"/>
          </p:nvPr>
        </p:nvSpPr>
        <p:spPr>
          <a:xfrm>
            <a:off x="179387" y="4748400"/>
            <a:ext cx="932265" cy="135000"/>
          </a:xfrm>
        </p:spPr>
        <p:txBody>
          <a:bodyPr anchor="b">
            <a:normAutofit/>
          </a:bodyPr>
          <a:lstStyle/>
          <a:p>
            <a:pPr>
              <a:spcAft>
                <a:spcPts val="600"/>
              </a:spcAft>
            </a:pPr>
            <a:fld id="{52DCD984-E5C5-4C78-9C23-D5C1E24674F6}" type="datetime1">
              <a:rPr lang="en-GB" smtClean="0"/>
              <a:pPr>
                <a:spcAft>
                  <a:spcPts val="600"/>
                </a:spcAft>
              </a:pPr>
              <a:t>05/06/2023</a:t>
            </a:fld>
            <a:endParaRPr lang="en-GB" dirty="0"/>
          </a:p>
        </p:txBody>
      </p:sp>
    </p:spTree>
    <p:extLst>
      <p:ext uri="{BB962C8B-B14F-4D97-AF65-F5344CB8AC3E}">
        <p14:creationId xmlns:p14="http://schemas.microsoft.com/office/powerpoint/2010/main" val="414049253"/>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5E6FA54-0F94-3845-B577-E4EBA0563DE5}"/>
              </a:ext>
            </a:extLst>
          </p:cNvPr>
          <p:cNvSpPr>
            <a:spLocks noGrp="1"/>
          </p:cNvSpPr>
          <p:nvPr>
            <p:ph type="title"/>
          </p:nvPr>
        </p:nvSpPr>
        <p:spPr>
          <a:xfrm>
            <a:off x="179387" y="239376"/>
            <a:ext cx="5761037" cy="516104"/>
          </a:xfrm>
        </p:spPr>
        <p:txBody>
          <a:bodyPr/>
          <a:lstStyle/>
          <a:p>
            <a:pPr algn="ctr"/>
            <a:r>
              <a:rPr lang="sv-SE" dirty="0">
                <a:latin typeface="Vattenfall Hall" panose="00000500000000000000" pitchFamily="2" charset="0"/>
              </a:rPr>
              <a:t>Ludvika</a:t>
            </a:r>
            <a:endParaRPr lang="en-GB" noProof="0" dirty="0">
              <a:solidFill>
                <a:schemeClr val="tx1">
                  <a:lumMod val="85000"/>
                  <a:lumOff val="15000"/>
                </a:schemeClr>
              </a:solidFill>
              <a:latin typeface="Vattenfall Hall" panose="00000500000000000000" pitchFamily="2" charset="0"/>
            </a:endParaRPr>
          </a:p>
        </p:txBody>
      </p:sp>
      <p:sp>
        <p:nvSpPr>
          <p:cNvPr id="10" name="Platshållare för text 1">
            <a:extLst>
              <a:ext uri="{FF2B5EF4-FFF2-40B4-BE49-F238E27FC236}">
                <a16:creationId xmlns:a16="http://schemas.microsoft.com/office/drawing/2014/main" id="{1C3654A9-4E8D-4E46-AC21-4BAAD01E705A}"/>
              </a:ext>
            </a:extLst>
          </p:cNvPr>
          <p:cNvSpPr>
            <a:spLocks noGrp="1"/>
          </p:cNvSpPr>
          <p:nvPr>
            <p:ph type="body" sz="quarter" idx="13"/>
          </p:nvPr>
        </p:nvSpPr>
        <p:spPr>
          <a:xfrm>
            <a:off x="323850" y="755479"/>
            <a:ext cx="5522214" cy="1705143"/>
          </a:xfrm>
        </p:spPr>
        <p:txBody>
          <a:bodyPr/>
          <a:lstStyle/>
          <a:p>
            <a:pPr marL="0" indent="0">
              <a:lnSpc>
                <a:spcPct val="110000"/>
              </a:lnSpc>
              <a:buNone/>
              <a:tabLst>
                <a:tab pos="1778000" algn="l"/>
              </a:tabLst>
            </a:pPr>
            <a:endParaRPr lang="en-GB" sz="1500" dirty="0">
              <a:solidFill>
                <a:schemeClr val="tx1">
                  <a:lumMod val="85000"/>
                  <a:lumOff val="15000"/>
                </a:schemeClr>
              </a:solidFill>
              <a:latin typeface="Vattenfall Hall" panose="00000500000000000000" pitchFamily="2" charset="0"/>
            </a:endParaRPr>
          </a:p>
          <a:p>
            <a:pPr marL="0" indent="0">
              <a:lnSpc>
                <a:spcPct val="110000"/>
              </a:lnSpc>
              <a:buNone/>
              <a:tabLst>
                <a:tab pos="1778000" algn="l"/>
              </a:tabLst>
            </a:pPr>
            <a:r>
              <a:rPr lang="en-GB" sz="1500" dirty="0">
                <a:solidFill>
                  <a:schemeClr val="tx1">
                    <a:lumMod val="85000"/>
                    <a:lumOff val="15000"/>
                  </a:schemeClr>
                </a:solidFill>
                <a:latin typeface="Vattenfall Hall" panose="00000500000000000000" pitchFamily="2" charset="0"/>
              </a:rPr>
              <a:t>Vi levererar ca 106 GWh/år </a:t>
            </a:r>
          </a:p>
          <a:p>
            <a:pPr marL="0" indent="0">
              <a:lnSpc>
                <a:spcPct val="110000"/>
              </a:lnSpc>
              <a:buNone/>
              <a:tabLst>
                <a:tab pos="1778000" algn="l"/>
              </a:tabLst>
            </a:pPr>
            <a:r>
              <a:rPr lang="sv-SE" sz="1500" noProof="0" dirty="0">
                <a:solidFill>
                  <a:schemeClr val="tx1">
                    <a:lumMod val="85000"/>
                    <a:lumOff val="15000"/>
                  </a:schemeClr>
                </a:solidFill>
                <a:latin typeface="Vattenfall Hall" panose="00000500000000000000" pitchFamily="2" charset="0"/>
              </a:rPr>
              <a:t>Vi samverkar med Hitachi Energy och </a:t>
            </a:r>
            <a:r>
              <a:rPr lang="sv-SE" sz="1500" noProof="0" dirty="0" err="1">
                <a:solidFill>
                  <a:schemeClr val="tx1">
                    <a:lumMod val="85000"/>
                    <a:lumOff val="15000"/>
                  </a:schemeClr>
                </a:solidFill>
                <a:latin typeface="Vattenfall Hall" panose="00000500000000000000" pitchFamily="2" charset="0"/>
              </a:rPr>
              <a:t>Impregna</a:t>
            </a:r>
            <a:r>
              <a:rPr lang="sv-SE" sz="1500" noProof="0" dirty="0">
                <a:solidFill>
                  <a:schemeClr val="tx1">
                    <a:lumMod val="85000"/>
                    <a:lumOff val="15000"/>
                  </a:schemeClr>
                </a:solidFill>
                <a:latin typeface="Vattenfall Hall" panose="00000500000000000000" pitchFamily="2" charset="0"/>
              </a:rPr>
              <a:t> AB genom cirkulärt tänk och smarta energilösningar</a:t>
            </a:r>
          </a:p>
          <a:p>
            <a:pPr marL="0" indent="0">
              <a:lnSpc>
                <a:spcPct val="110000"/>
              </a:lnSpc>
              <a:buNone/>
              <a:tabLst>
                <a:tab pos="1778000" algn="l"/>
              </a:tabLst>
            </a:pPr>
            <a:endParaRPr lang="sv-SE" sz="1500" noProof="0" dirty="0">
              <a:solidFill>
                <a:schemeClr val="tx1">
                  <a:lumMod val="85000"/>
                  <a:lumOff val="15000"/>
                </a:schemeClr>
              </a:solidFill>
              <a:latin typeface="Vattenfall Hall" panose="00000500000000000000" pitchFamily="2" charset="0"/>
            </a:endParaRPr>
          </a:p>
          <a:p>
            <a:pPr marL="0" indent="0">
              <a:lnSpc>
                <a:spcPct val="110000"/>
              </a:lnSpc>
              <a:buNone/>
              <a:tabLst>
                <a:tab pos="1778000" algn="l"/>
              </a:tabLst>
            </a:pPr>
            <a:endParaRPr lang="sv-SE" sz="1500" dirty="0">
              <a:solidFill>
                <a:schemeClr val="tx1">
                  <a:lumMod val="85000"/>
                  <a:lumOff val="15000"/>
                </a:schemeClr>
              </a:solidFill>
              <a:latin typeface="Vattenfall Hall" panose="00000500000000000000" pitchFamily="2" charset="0"/>
            </a:endParaRPr>
          </a:p>
          <a:p>
            <a:pPr marL="0" indent="0">
              <a:lnSpc>
                <a:spcPct val="110000"/>
              </a:lnSpc>
              <a:buNone/>
              <a:tabLst>
                <a:tab pos="1778000" algn="l"/>
              </a:tabLst>
            </a:pPr>
            <a:endParaRPr lang="sv-SE" sz="1500" noProof="0" dirty="0">
              <a:solidFill>
                <a:schemeClr val="tx1">
                  <a:lumMod val="85000"/>
                  <a:lumOff val="15000"/>
                </a:schemeClr>
              </a:solidFill>
              <a:latin typeface="Vattenfall Hall" panose="00000500000000000000" pitchFamily="2" charset="0"/>
            </a:endParaRPr>
          </a:p>
          <a:p>
            <a:pPr marL="0" indent="0">
              <a:lnSpc>
                <a:spcPct val="110000"/>
              </a:lnSpc>
              <a:buNone/>
              <a:tabLst>
                <a:tab pos="1778000" algn="l"/>
              </a:tabLst>
            </a:pPr>
            <a:endParaRPr lang="en-GB" sz="1500" noProof="0" dirty="0">
              <a:solidFill>
                <a:schemeClr val="tx1">
                  <a:lumMod val="85000"/>
                  <a:lumOff val="15000"/>
                </a:schemeClr>
              </a:solidFill>
              <a:latin typeface="Vattenfall Hall" panose="00000500000000000000" pitchFamily="2" charset="0"/>
            </a:endParaRPr>
          </a:p>
        </p:txBody>
      </p:sp>
      <p:sp>
        <p:nvSpPr>
          <p:cNvPr id="14" name="Platshållare för datum 2">
            <a:extLst>
              <a:ext uri="{FF2B5EF4-FFF2-40B4-BE49-F238E27FC236}">
                <a16:creationId xmlns:a16="http://schemas.microsoft.com/office/drawing/2014/main" id="{04D7BCC3-C191-471E-8402-78F0EB11FC95}"/>
              </a:ext>
            </a:extLst>
          </p:cNvPr>
          <p:cNvSpPr>
            <a:spLocks noGrp="1"/>
          </p:cNvSpPr>
          <p:nvPr>
            <p:ph type="dt" sz="half" idx="2"/>
          </p:nvPr>
        </p:nvSpPr>
        <p:spPr>
          <a:xfrm>
            <a:off x="179387" y="4748400"/>
            <a:ext cx="932265" cy="135000"/>
          </a:xfrm>
        </p:spPr>
        <p:txBody>
          <a:bodyPr anchor="b">
            <a:normAutofit/>
          </a:bodyPr>
          <a:lstStyle/>
          <a:p>
            <a:pPr>
              <a:spcAft>
                <a:spcPts val="600"/>
              </a:spcAft>
            </a:pPr>
            <a:fld id="{52DCD984-E5C5-4C78-9C23-D5C1E24674F6}" type="datetime1">
              <a:rPr lang="en-GB" smtClean="0"/>
              <a:pPr>
                <a:spcAft>
                  <a:spcPts val="600"/>
                </a:spcAft>
              </a:pPr>
              <a:t>05/06/2023</a:t>
            </a:fld>
            <a:endParaRPr lang="en-GB" dirty="0"/>
          </a:p>
        </p:txBody>
      </p:sp>
      <p:graphicFrame>
        <p:nvGraphicFramePr>
          <p:cNvPr id="3" name="Diagram 2">
            <a:extLst>
              <a:ext uri="{FF2B5EF4-FFF2-40B4-BE49-F238E27FC236}">
                <a16:creationId xmlns:a16="http://schemas.microsoft.com/office/drawing/2014/main" id="{07A64F8A-AFAD-608B-91EC-3E32F485616B}"/>
              </a:ext>
            </a:extLst>
          </p:cNvPr>
          <p:cNvGraphicFramePr>
            <a:graphicFrameLocks noGrp="1"/>
          </p:cNvGraphicFramePr>
          <p:nvPr>
            <p:extLst>
              <p:ext uri="{D42A27DB-BD31-4B8C-83A1-F6EECF244321}">
                <p14:modId xmlns:p14="http://schemas.microsoft.com/office/powerpoint/2010/main" val="881553046"/>
              </p:ext>
            </p:extLst>
          </p:nvPr>
        </p:nvGraphicFramePr>
        <p:xfrm>
          <a:off x="-188921" y="2461869"/>
          <a:ext cx="3260892" cy="2376000"/>
        </p:xfrm>
        <a:graphic>
          <a:graphicData uri="http://schemas.openxmlformats.org/drawingml/2006/chart">
            <c:chart xmlns:c="http://schemas.openxmlformats.org/drawingml/2006/chart" xmlns:r="http://schemas.openxmlformats.org/officeDocument/2006/relationships" r:id="rId3"/>
          </a:graphicData>
        </a:graphic>
      </p:graphicFrame>
      <p:sp>
        <p:nvSpPr>
          <p:cNvPr id="4" name="Platshållare för text 9">
            <a:extLst>
              <a:ext uri="{FF2B5EF4-FFF2-40B4-BE49-F238E27FC236}">
                <a16:creationId xmlns:a16="http://schemas.microsoft.com/office/drawing/2014/main" id="{3D9E3A3D-1974-082C-15DF-7BC0173B72AC}"/>
              </a:ext>
            </a:extLst>
          </p:cNvPr>
          <p:cNvSpPr txBox="1">
            <a:spLocks/>
          </p:cNvSpPr>
          <p:nvPr/>
        </p:nvSpPr>
        <p:spPr>
          <a:xfrm>
            <a:off x="2939581" y="2533042"/>
            <a:ext cx="2826123" cy="2142938"/>
          </a:xfrm>
          <a:prstGeom prst="rect">
            <a:avLst/>
          </a:prstGeom>
          <a:solidFill>
            <a:schemeClr val="bg1">
              <a:lumMod val="8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216000" bIns="0" rtlCol="0" anchor="ctr">
            <a:noAutofit/>
          </a:bodyPr>
          <a:lstStyle>
            <a:lvl1pPr marL="266700" indent="-266700" algn="l" defTabSz="685783" rtl="0" eaLnBrk="1" latinLnBrk="0" hangingPunct="1">
              <a:lnSpc>
                <a:spcPct val="95000"/>
              </a:lnSpc>
              <a:spcBef>
                <a:spcPts val="0"/>
              </a:spcBef>
              <a:spcAft>
                <a:spcPts val="1000"/>
              </a:spcAft>
              <a:buFontTx/>
              <a:buBlip>
                <a:blip r:embed="rId4">
                  <a:extLst>
                    <a:ext uri="{96DAC541-7B7A-43D3-8B79-37D633B846F1}">
                      <asvg:svgBlip xmlns:asvg="http://schemas.microsoft.com/office/drawing/2016/SVG/main" r:embed="rId5"/>
                    </a:ext>
                  </a:extLst>
                </a:blip>
              </a:buBlip>
              <a:tabLst/>
              <a:defRPr sz="1800" b="1" kern="1200">
                <a:solidFill>
                  <a:schemeClr val="lt1"/>
                </a:solidFill>
                <a:latin typeface="+mn-lt"/>
                <a:ea typeface="+mn-ea"/>
                <a:cs typeface="+mn-cs"/>
              </a:defRPr>
            </a:lvl1pPr>
            <a:lvl2pPr marL="15875" indent="-15875" algn="l" defTabSz="685783" rtl="0" eaLnBrk="1" latinLnBrk="0" hangingPunct="1">
              <a:lnSpc>
                <a:spcPct val="90000"/>
              </a:lnSpc>
              <a:spcBef>
                <a:spcPts val="375"/>
              </a:spcBef>
              <a:buFont typeface="Arial" panose="020B0604020202020204" pitchFamily="34" charset="0"/>
              <a:buChar char="•"/>
              <a:tabLst/>
              <a:defRPr sz="2400" b="1" kern="1200">
                <a:solidFill>
                  <a:schemeClr val="lt1"/>
                </a:solidFill>
                <a:latin typeface="+mn-lt"/>
                <a:ea typeface="+mn-ea"/>
                <a:cs typeface="+mn-cs"/>
              </a:defRPr>
            </a:lvl2pPr>
            <a:lvl3pPr marL="15875" indent="-15875" algn="l" defTabSz="685783" rtl="0" eaLnBrk="1" latinLnBrk="0" hangingPunct="1">
              <a:lnSpc>
                <a:spcPct val="90000"/>
              </a:lnSpc>
              <a:spcBef>
                <a:spcPts val="375"/>
              </a:spcBef>
              <a:buFont typeface="Arial" panose="020B0604020202020204" pitchFamily="34" charset="0"/>
              <a:buChar char="•"/>
              <a:tabLst/>
              <a:defRPr sz="2400" b="1" kern="1200">
                <a:solidFill>
                  <a:schemeClr val="lt1"/>
                </a:solidFill>
                <a:latin typeface="+mn-lt"/>
                <a:ea typeface="+mn-ea"/>
                <a:cs typeface="+mn-cs"/>
              </a:defRPr>
            </a:lvl3pPr>
            <a:lvl4pPr marL="15875" indent="-15875" algn="l" defTabSz="685783" rtl="0" eaLnBrk="1" latinLnBrk="0" hangingPunct="1">
              <a:lnSpc>
                <a:spcPct val="90000"/>
              </a:lnSpc>
              <a:spcBef>
                <a:spcPts val="375"/>
              </a:spcBef>
              <a:buFont typeface="Arial" panose="020B0604020202020204" pitchFamily="34" charset="0"/>
              <a:buChar char="•"/>
              <a:tabLst/>
              <a:defRPr sz="2400" b="1" kern="1200">
                <a:solidFill>
                  <a:schemeClr val="lt1"/>
                </a:solidFill>
                <a:latin typeface="+mn-lt"/>
                <a:ea typeface="+mn-ea"/>
                <a:cs typeface="+mn-cs"/>
              </a:defRPr>
            </a:lvl4pPr>
            <a:lvl5pPr marL="15875" indent="-15875" algn="l" defTabSz="685783" rtl="0" eaLnBrk="1" latinLnBrk="0" hangingPunct="1">
              <a:lnSpc>
                <a:spcPct val="90000"/>
              </a:lnSpc>
              <a:spcBef>
                <a:spcPts val="375"/>
              </a:spcBef>
              <a:buFont typeface="Arial" panose="020B0604020202020204" pitchFamily="34" charset="0"/>
              <a:buChar char="•"/>
              <a:tabLst/>
              <a:defRPr sz="2400" b="1" kern="1200">
                <a:solidFill>
                  <a:schemeClr val="lt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a:buNone/>
            </a:pPr>
            <a:endParaRPr lang="sv-SE" dirty="0">
              <a:solidFill>
                <a:schemeClr val="tx1"/>
              </a:solidFill>
              <a:latin typeface="Vattenfall Hall" panose="00000500000000000000" pitchFamily="2" charset="0"/>
            </a:endParaRPr>
          </a:p>
          <a:p>
            <a:pPr marL="0" indent="0" algn="ctr">
              <a:buNone/>
            </a:pPr>
            <a:endParaRPr lang="sv-SE" dirty="0">
              <a:solidFill>
                <a:schemeClr val="tx1"/>
              </a:solidFill>
              <a:latin typeface="Vattenfall Hall" panose="00000500000000000000" pitchFamily="2" charset="0"/>
            </a:endParaRPr>
          </a:p>
          <a:p>
            <a:pPr marL="0" indent="0" algn="ctr">
              <a:buNone/>
            </a:pPr>
            <a:endParaRPr lang="sv-SE" dirty="0">
              <a:solidFill>
                <a:schemeClr val="tx1"/>
              </a:solidFill>
              <a:latin typeface="Vattenfall Hall" panose="00000500000000000000" pitchFamily="2" charset="0"/>
            </a:endParaRPr>
          </a:p>
          <a:p>
            <a:pPr marL="0" indent="0" algn="ctr">
              <a:buNone/>
            </a:pPr>
            <a:endParaRPr lang="sv-SE" dirty="0">
              <a:solidFill>
                <a:schemeClr val="tx1"/>
              </a:solidFill>
              <a:latin typeface="Vattenfall Hall" panose="00000500000000000000" pitchFamily="2" charset="0"/>
            </a:endParaRPr>
          </a:p>
          <a:p>
            <a:pPr algn="ctr"/>
            <a:endParaRPr lang="sv-SE" dirty="0">
              <a:solidFill>
                <a:schemeClr val="tx1"/>
              </a:solidFill>
              <a:latin typeface="Vattenfall Hall" panose="00000500000000000000" pitchFamily="2" charset="0"/>
            </a:endParaRPr>
          </a:p>
          <a:p>
            <a:pPr algn="ctr"/>
            <a:endParaRPr lang="sv-SE" dirty="0">
              <a:solidFill>
                <a:schemeClr val="tx1"/>
              </a:solidFill>
              <a:latin typeface="Vattenfall Hall" panose="00000500000000000000" pitchFamily="2" charset="0"/>
            </a:endParaRPr>
          </a:p>
          <a:p>
            <a:pPr marL="0" indent="0" algn="ctr">
              <a:buNone/>
            </a:pPr>
            <a:endParaRPr lang="sv-SE" dirty="0">
              <a:solidFill>
                <a:schemeClr val="bg1"/>
              </a:solidFill>
              <a:latin typeface="Vattenfall Hall" panose="00000500000000000000" pitchFamily="2" charset="0"/>
            </a:endParaRPr>
          </a:p>
          <a:p>
            <a:pPr marL="0" indent="0" algn="ctr">
              <a:buNone/>
            </a:pPr>
            <a:endParaRPr lang="sv-SE" sz="1000" dirty="0">
              <a:solidFill>
                <a:schemeClr val="bg1"/>
              </a:solidFill>
              <a:latin typeface="Vattenfall Hall" panose="00000500000000000000" pitchFamily="2" charset="0"/>
            </a:endParaRPr>
          </a:p>
          <a:p>
            <a:pPr marL="0" indent="0" algn="ctr">
              <a:buNone/>
            </a:pPr>
            <a:r>
              <a:rPr lang="sv-SE" dirty="0">
                <a:solidFill>
                  <a:schemeClr val="bg1"/>
                </a:solidFill>
                <a:latin typeface="Vattenfall Hall" panose="00000500000000000000" pitchFamily="2" charset="0"/>
              </a:rPr>
              <a:t>Fjärrvärme är den dominerande      uppvärmningsformen i tätorten</a:t>
            </a:r>
          </a:p>
          <a:p>
            <a:pPr algn="ctr"/>
            <a:endParaRPr lang="sv-SE" dirty="0">
              <a:solidFill>
                <a:schemeClr val="tx1"/>
              </a:solidFill>
              <a:latin typeface="Vattenfall Hall" panose="00000500000000000000" pitchFamily="2" charset="0"/>
            </a:endParaRPr>
          </a:p>
          <a:p>
            <a:pPr algn="ctr"/>
            <a:endParaRPr lang="sv-SE" dirty="0">
              <a:solidFill>
                <a:schemeClr val="tx1"/>
              </a:solidFill>
              <a:latin typeface="Vattenfall Hall" panose="00000500000000000000" pitchFamily="2" charset="0"/>
            </a:endParaRPr>
          </a:p>
          <a:p>
            <a:pPr algn="ctr"/>
            <a:endParaRPr lang="sv-SE" dirty="0">
              <a:solidFill>
                <a:schemeClr val="tx1"/>
              </a:solidFill>
              <a:latin typeface="Vattenfall Hall" panose="00000500000000000000" pitchFamily="2" charset="0"/>
            </a:endParaRPr>
          </a:p>
          <a:p>
            <a:pPr algn="ctr"/>
            <a:endParaRPr lang="sv-SE" dirty="0">
              <a:solidFill>
                <a:schemeClr val="tx1"/>
              </a:solidFill>
              <a:latin typeface="Vattenfall Hall" panose="00000500000000000000" pitchFamily="2" charset="0"/>
            </a:endParaRPr>
          </a:p>
          <a:p>
            <a:pPr algn="ctr"/>
            <a:endParaRPr lang="sv-SE" dirty="0">
              <a:solidFill>
                <a:schemeClr val="tx1"/>
              </a:solidFill>
              <a:latin typeface="Vattenfall Hall" panose="00000500000000000000" pitchFamily="2" charset="0"/>
            </a:endParaRPr>
          </a:p>
          <a:p>
            <a:pPr algn="ctr"/>
            <a:endParaRPr lang="sv-SE" dirty="0">
              <a:solidFill>
                <a:schemeClr val="tx1"/>
              </a:solidFill>
              <a:latin typeface="Vattenfall Hall" panose="00000500000000000000" pitchFamily="2" charset="0"/>
            </a:endParaRPr>
          </a:p>
          <a:p>
            <a:pPr algn="ctr"/>
            <a:endParaRPr lang="sv-SE" dirty="0">
              <a:solidFill>
                <a:schemeClr val="tx1"/>
              </a:solidFill>
              <a:latin typeface="Vattenfall Hall" panose="00000500000000000000" pitchFamily="2" charset="0"/>
            </a:endParaRPr>
          </a:p>
          <a:p>
            <a:pPr algn="ctr"/>
            <a:endParaRPr lang="sv-SE" dirty="0">
              <a:solidFill>
                <a:schemeClr val="tx1"/>
              </a:solidFill>
              <a:latin typeface="Vattenfall Hall" panose="00000500000000000000" pitchFamily="2" charset="0"/>
            </a:endParaRPr>
          </a:p>
        </p:txBody>
      </p:sp>
      <p:pic>
        <p:nvPicPr>
          <p:cNvPr id="9" name="Platshållare för bild 8">
            <a:extLst>
              <a:ext uri="{FF2B5EF4-FFF2-40B4-BE49-F238E27FC236}">
                <a16:creationId xmlns:a16="http://schemas.microsoft.com/office/drawing/2014/main" id="{77134495-32F1-936D-BA48-645939A2F554}"/>
              </a:ext>
            </a:extLst>
          </p:cNvPr>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l="29512" r="29512"/>
          <a:stretch>
            <a:fillRect/>
          </a:stretch>
        </p:blipFill>
        <p:spPr/>
      </p:pic>
    </p:spTree>
    <p:extLst>
      <p:ext uri="{BB962C8B-B14F-4D97-AF65-F5344CB8AC3E}">
        <p14:creationId xmlns:p14="http://schemas.microsoft.com/office/powerpoint/2010/main" val="2601375956"/>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5E6FA54-0F94-3845-B577-E4EBA0563DE5}"/>
              </a:ext>
            </a:extLst>
          </p:cNvPr>
          <p:cNvSpPr>
            <a:spLocks noGrp="1"/>
          </p:cNvSpPr>
          <p:nvPr>
            <p:ph type="title"/>
          </p:nvPr>
        </p:nvSpPr>
        <p:spPr>
          <a:xfrm>
            <a:off x="179387" y="239376"/>
            <a:ext cx="5761037" cy="516104"/>
          </a:xfrm>
        </p:spPr>
        <p:txBody>
          <a:bodyPr/>
          <a:lstStyle/>
          <a:p>
            <a:pPr algn="ctr"/>
            <a:r>
              <a:rPr lang="sv-SE" dirty="0">
                <a:latin typeface="Vattenfall Hall" panose="00000500000000000000" pitchFamily="2" charset="0"/>
              </a:rPr>
              <a:t>Grängesberg</a:t>
            </a:r>
            <a:endParaRPr lang="en-GB" noProof="0" dirty="0">
              <a:solidFill>
                <a:schemeClr val="tx1">
                  <a:lumMod val="85000"/>
                  <a:lumOff val="15000"/>
                </a:schemeClr>
              </a:solidFill>
              <a:latin typeface="Vattenfall Hall" panose="00000500000000000000" pitchFamily="2" charset="0"/>
            </a:endParaRPr>
          </a:p>
        </p:txBody>
      </p:sp>
      <p:sp>
        <p:nvSpPr>
          <p:cNvPr id="10" name="Platshållare för text 1">
            <a:extLst>
              <a:ext uri="{FF2B5EF4-FFF2-40B4-BE49-F238E27FC236}">
                <a16:creationId xmlns:a16="http://schemas.microsoft.com/office/drawing/2014/main" id="{1C3654A9-4E8D-4E46-AC21-4BAAD01E705A}"/>
              </a:ext>
            </a:extLst>
          </p:cNvPr>
          <p:cNvSpPr>
            <a:spLocks noGrp="1"/>
          </p:cNvSpPr>
          <p:nvPr>
            <p:ph type="body" sz="quarter" idx="13"/>
          </p:nvPr>
        </p:nvSpPr>
        <p:spPr>
          <a:xfrm>
            <a:off x="323850" y="792055"/>
            <a:ext cx="5522214" cy="1572013"/>
          </a:xfrm>
        </p:spPr>
        <p:txBody>
          <a:bodyPr/>
          <a:lstStyle/>
          <a:p>
            <a:pPr marL="0" indent="0">
              <a:lnSpc>
                <a:spcPct val="110000"/>
              </a:lnSpc>
              <a:buNone/>
              <a:tabLst>
                <a:tab pos="1778000" algn="l"/>
              </a:tabLst>
            </a:pPr>
            <a:endParaRPr lang="en-GB" sz="1500" dirty="0">
              <a:solidFill>
                <a:schemeClr val="tx1">
                  <a:lumMod val="85000"/>
                  <a:lumOff val="15000"/>
                </a:schemeClr>
              </a:solidFill>
              <a:latin typeface="Vattenfall Hall" panose="00000500000000000000" pitchFamily="2" charset="0"/>
            </a:endParaRPr>
          </a:p>
          <a:p>
            <a:pPr marL="0" indent="0">
              <a:lnSpc>
                <a:spcPct val="110000"/>
              </a:lnSpc>
              <a:buNone/>
              <a:tabLst>
                <a:tab pos="1778000" algn="l"/>
              </a:tabLst>
            </a:pPr>
            <a:r>
              <a:rPr lang="en-GB" sz="1500" dirty="0">
                <a:solidFill>
                  <a:schemeClr val="tx1">
                    <a:lumMod val="85000"/>
                    <a:lumOff val="15000"/>
                  </a:schemeClr>
                </a:solidFill>
                <a:latin typeface="Vattenfall Hall" panose="00000500000000000000" pitchFamily="2" charset="0"/>
              </a:rPr>
              <a:t>Vi levererar ca 12,4 GWh/år</a:t>
            </a:r>
          </a:p>
          <a:p>
            <a:pPr marL="0" indent="0">
              <a:lnSpc>
                <a:spcPct val="110000"/>
              </a:lnSpc>
              <a:buNone/>
              <a:tabLst>
                <a:tab pos="1778000" algn="l"/>
              </a:tabLst>
            </a:pPr>
            <a:endParaRPr lang="sv-SE" sz="1500" noProof="0" dirty="0">
              <a:solidFill>
                <a:schemeClr val="tx1">
                  <a:lumMod val="85000"/>
                  <a:lumOff val="15000"/>
                </a:schemeClr>
              </a:solidFill>
              <a:latin typeface="Vattenfall Hall" panose="00000500000000000000" pitchFamily="2" charset="0"/>
            </a:endParaRPr>
          </a:p>
          <a:p>
            <a:pPr marL="0" indent="0">
              <a:lnSpc>
                <a:spcPct val="110000"/>
              </a:lnSpc>
              <a:buNone/>
              <a:tabLst>
                <a:tab pos="1778000" algn="l"/>
              </a:tabLst>
            </a:pPr>
            <a:endParaRPr lang="sv-SE" sz="1500" dirty="0">
              <a:solidFill>
                <a:schemeClr val="tx1">
                  <a:lumMod val="85000"/>
                  <a:lumOff val="15000"/>
                </a:schemeClr>
              </a:solidFill>
              <a:latin typeface="Vattenfall Hall" panose="00000500000000000000" pitchFamily="2" charset="0"/>
            </a:endParaRPr>
          </a:p>
          <a:p>
            <a:pPr marL="0" indent="0">
              <a:lnSpc>
                <a:spcPct val="110000"/>
              </a:lnSpc>
              <a:buNone/>
              <a:tabLst>
                <a:tab pos="1778000" algn="l"/>
              </a:tabLst>
            </a:pPr>
            <a:endParaRPr lang="sv-SE" sz="1500" noProof="0" dirty="0">
              <a:solidFill>
                <a:schemeClr val="tx1">
                  <a:lumMod val="85000"/>
                  <a:lumOff val="15000"/>
                </a:schemeClr>
              </a:solidFill>
              <a:latin typeface="Vattenfall Hall" panose="00000500000000000000" pitchFamily="2" charset="0"/>
            </a:endParaRPr>
          </a:p>
          <a:p>
            <a:pPr marL="0" indent="0">
              <a:lnSpc>
                <a:spcPct val="110000"/>
              </a:lnSpc>
              <a:buNone/>
              <a:tabLst>
                <a:tab pos="1778000" algn="l"/>
              </a:tabLst>
            </a:pPr>
            <a:endParaRPr lang="en-GB" sz="1500" noProof="0" dirty="0">
              <a:solidFill>
                <a:schemeClr val="tx1">
                  <a:lumMod val="85000"/>
                  <a:lumOff val="15000"/>
                </a:schemeClr>
              </a:solidFill>
              <a:latin typeface="Vattenfall Hall" panose="00000500000000000000" pitchFamily="2" charset="0"/>
            </a:endParaRPr>
          </a:p>
        </p:txBody>
      </p:sp>
      <p:pic>
        <p:nvPicPr>
          <p:cNvPr id="5" name="Platshållare för bild 4" descr="En bild som visar vatten, himmel, utomhus, natur&#10;&#10;Automatiskt genererad beskrivning">
            <a:extLst>
              <a:ext uri="{FF2B5EF4-FFF2-40B4-BE49-F238E27FC236}">
                <a16:creationId xmlns:a16="http://schemas.microsoft.com/office/drawing/2014/main" id="{EEF67809-24EE-4B26-BC1E-090CBF30472D}"/>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5578" r="25578"/>
          <a:stretch>
            <a:fillRect/>
          </a:stretch>
        </p:blipFill>
        <p:spPr/>
      </p:pic>
      <p:sp>
        <p:nvSpPr>
          <p:cNvPr id="14" name="Platshållare för datum 2">
            <a:extLst>
              <a:ext uri="{FF2B5EF4-FFF2-40B4-BE49-F238E27FC236}">
                <a16:creationId xmlns:a16="http://schemas.microsoft.com/office/drawing/2014/main" id="{04D7BCC3-C191-471E-8402-78F0EB11FC95}"/>
              </a:ext>
            </a:extLst>
          </p:cNvPr>
          <p:cNvSpPr>
            <a:spLocks noGrp="1"/>
          </p:cNvSpPr>
          <p:nvPr>
            <p:ph type="dt" sz="half" idx="2"/>
          </p:nvPr>
        </p:nvSpPr>
        <p:spPr>
          <a:xfrm>
            <a:off x="179387" y="4748400"/>
            <a:ext cx="932265" cy="135000"/>
          </a:xfrm>
        </p:spPr>
        <p:txBody>
          <a:bodyPr anchor="b">
            <a:normAutofit/>
          </a:bodyPr>
          <a:lstStyle/>
          <a:p>
            <a:pPr>
              <a:spcAft>
                <a:spcPts val="600"/>
              </a:spcAft>
            </a:pPr>
            <a:fld id="{52DCD984-E5C5-4C78-9C23-D5C1E24674F6}" type="datetime1">
              <a:rPr lang="en-GB" smtClean="0"/>
              <a:pPr>
                <a:spcAft>
                  <a:spcPts val="600"/>
                </a:spcAft>
              </a:pPr>
              <a:t>05/06/2023</a:t>
            </a:fld>
            <a:endParaRPr lang="en-GB" dirty="0"/>
          </a:p>
        </p:txBody>
      </p:sp>
      <p:sp>
        <p:nvSpPr>
          <p:cNvPr id="4" name="Platshållare för text 9">
            <a:extLst>
              <a:ext uri="{FF2B5EF4-FFF2-40B4-BE49-F238E27FC236}">
                <a16:creationId xmlns:a16="http://schemas.microsoft.com/office/drawing/2014/main" id="{3D9E3A3D-1974-082C-15DF-7BC0173B72AC}"/>
              </a:ext>
            </a:extLst>
          </p:cNvPr>
          <p:cNvSpPr txBox="1">
            <a:spLocks/>
          </p:cNvSpPr>
          <p:nvPr/>
        </p:nvSpPr>
        <p:spPr>
          <a:xfrm>
            <a:off x="3130550" y="2533042"/>
            <a:ext cx="2635154" cy="2142938"/>
          </a:xfrm>
          <a:prstGeom prst="rect">
            <a:avLst/>
          </a:prstGeom>
          <a:solidFill>
            <a:schemeClr val="bg1">
              <a:lumMod val="8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216000" bIns="0" rtlCol="0" anchor="ctr">
            <a:noAutofit/>
          </a:bodyPr>
          <a:lstStyle>
            <a:lvl1pPr marL="266700" indent="-266700" algn="l" defTabSz="685783" rtl="0" eaLnBrk="1" latinLnBrk="0" hangingPunct="1">
              <a:lnSpc>
                <a:spcPct val="95000"/>
              </a:lnSpc>
              <a:spcBef>
                <a:spcPts val="0"/>
              </a:spcBef>
              <a:spcAft>
                <a:spcPts val="1000"/>
              </a:spcAft>
              <a:buFontTx/>
              <a:buBlip>
                <a:blip r:embed="rId4">
                  <a:extLst>
                    <a:ext uri="{96DAC541-7B7A-43D3-8B79-37D633B846F1}">
                      <asvg:svgBlip xmlns:asvg="http://schemas.microsoft.com/office/drawing/2016/SVG/main" r:embed="rId5"/>
                    </a:ext>
                  </a:extLst>
                </a:blip>
              </a:buBlip>
              <a:tabLst/>
              <a:defRPr sz="1800" b="1" kern="1200">
                <a:solidFill>
                  <a:schemeClr val="lt1"/>
                </a:solidFill>
                <a:latin typeface="+mn-lt"/>
                <a:ea typeface="+mn-ea"/>
                <a:cs typeface="+mn-cs"/>
              </a:defRPr>
            </a:lvl1pPr>
            <a:lvl2pPr marL="15875" indent="-15875" algn="l" defTabSz="685783" rtl="0" eaLnBrk="1" latinLnBrk="0" hangingPunct="1">
              <a:lnSpc>
                <a:spcPct val="90000"/>
              </a:lnSpc>
              <a:spcBef>
                <a:spcPts val="375"/>
              </a:spcBef>
              <a:buFont typeface="Arial" panose="020B0604020202020204" pitchFamily="34" charset="0"/>
              <a:buChar char="•"/>
              <a:tabLst/>
              <a:defRPr sz="2400" b="1" kern="1200">
                <a:solidFill>
                  <a:schemeClr val="lt1"/>
                </a:solidFill>
                <a:latin typeface="+mn-lt"/>
                <a:ea typeface="+mn-ea"/>
                <a:cs typeface="+mn-cs"/>
              </a:defRPr>
            </a:lvl2pPr>
            <a:lvl3pPr marL="15875" indent="-15875" algn="l" defTabSz="685783" rtl="0" eaLnBrk="1" latinLnBrk="0" hangingPunct="1">
              <a:lnSpc>
                <a:spcPct val="90000"/>
              </a:lnSpc>
              <a:spcBef>
                <a:spcPts val="375"/>
              </a:spcBef>
              <a:buFont typeface="Arial" panose="020B0604020202020204" pitchFamily="34" charset="0"/>
              <a:buChar char="•"/>
              <a:tabLst/>
              <a:defRPr sz="2400" b="1" kern="1200">
                <a:solidFill>
                  <a:schemeClr val="lt1"/>
                </a:solidFill>
                <a:latin typeface="+mn-lt"/>
                <a:ea typeface="+mn-ea"/>
                <a:cs typeface="+mn-cs"/>
              </a:defRPr>
            </a:lvl3pPr>
            <a:lvl4pPr marL="15875" indent="-15875" algn="l" defTabSz="685783" rtl="0" eaLnBrk="1" latinLnBrk="0" hangingPunct="1">
              <a:lnSpc>
                <a:spcPct val="90000"/>
              </a:lnSpc>
              <a:spcBef>
                <a:spcPts val="375"/>
              </a:spcBef>
              <a:buFont typeface="Arial" panose="020B0604020202020204" pitchFamily="34" charset="0"/>
              <a:buChar char="•"/>
              <a:tabLst/>
              <a:defRPr sz="2400" b="1" kern="1200">
                <a:solidFill>
                  <a:schemeClr val="lt1"/>
                </a:solidFill>
                <a:latin typeface="+mn-lt"/>
                <a:ea typeface="+mn-ea"/>
                <a:cs typeface="+mn-cs"/>
              </a:defRPr>
            </a:lvl4pPr>
            <a:lvl5pPr marL="15875" indent="-15875" algn="l" defTabSz="685783" rtl="0" eaLnBrk="1" latinLnBrk="0" hangingPunct="1">
              <a:lnSpc>
                <a:spcPct val="90000"/>
              </a:lnSpc>
              <a:spcBef>
                <a:spcPts val="375"/>
              </a:spcBef>
              <a:buFont typeface="Arial" panose="020B0604020202020204" pitchFamily="34" charset="0"/>
              <a:buChar char="•"/>
              <a:tabLst/>
              <a:defRPr sz="2400" b="1" kern="1200">
                <a:solidFill>
                  <a:schemeClr val="lt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a:buNone/>
            </a:pPr>
            <a:endParaRPr lang="sv-SE" dirty="0">
              <a:solidFill>
                <a:schemeClr val="tx1"/>
              </a:solidFill>
              <a:latin typeface="Vattenfall Hall" panose="00000500000000000000" pitchFamily="2" charset="0"/>
            </a:endParaRPr>
          </a:p>
          <a:p>
            <a:pPr marL="0" indent="0" algn="ctr">
              <a:buNone/>
            </a:pPr>
            <a:endParaRPr lang="sv-SE" dirty="0">
              <a:solidFill>
                <a:schemeClr val="tx1"/>
              </a:solidFill>
              <a:latin typeface="Vattenfall Hall" panose="00000500000000000000" pitchFamily="2" charset="0"/>
            </a:endParaRPr>
          </a:p>
          <a:p>
            <a:pPr marL="0" indent="0" algn="ctr">
              <a:buNone/>
            </a:pPr>
            <a:endParaRPr lang="sv-SE" dirty="0">
              <a:solidFill>
                <a:schemeClr val="tx1"/>
              </a:solidFill>
              <a:latin typeface="Vattenfall Hall" panose="00000500000000000000" pitchFamily="2" charset="0"/>
            </a:endParaRPr>
          </a:p>
          <a:p>
            <a:pPr algn="ctr"/>
            <a:endParaRPr lang="sv-SE" dirty="0">
              <a:solidFill>
                <a:schemeClr val="tx1"/>
              </a:solidFill>
              <a:latin typeface="Vattenfall Hall" panose="00000500000000000000" pitchFamily="2" charset="0"/>
            </a:endParaRPr>
          </a:p>
          <a:p>
            <a:pPr marL="0" indent="0" algn="ctr">
              <a:buNone/>
            </a:pPr>
            <a:r>
              <a:rPr lang="sv-SE" sz="1500" dirty="0">
                <a:solidFill>
                  <a:schemeClr val="bg1"/>
                </a:solidFill>
                <a:latin typeface="Vattenfall Hall" panose="00000500000000000000" pitchFamily="2" charset="0"/>
              </a:rPr>
              <a:t>Fjärrvärmeproduktionen i Grängesberg blev CO2 neutral redan 2017</a:t>
            </a:r>
            <a:endParaRPr lang="sv-SE" dirty="0">
              <a:solidFill>
                <a:schemeClr val="tx1"/>
              </a:solidFill>
              <a:latin typeface="Vattenfall Hall" panose="00000500000000000000" pitchFamily="2" charset="0"/>
            </a:endParaRPr>
          </a:p>
          <a:p>
            <a:pPr algn="ctr"/>
            <a:endParaRPr lang="sv-SE" dirty="0">
              <a:solidFill>
                <a:schemeClr val="tx1"/>
              </a:solidFill>
              <a:latin typeface="Vattenfall Hall" panose="00000500000000000000" pitchFamily="2" charset="0"/>
            </a:endParaRPr>
          </a:p>
          <a:p>
            <a:pPr algn="ctr"/>
            <a:endParaRPr lang="sv-SE" dirty="0">
              <a:solidFill>
                <a:schemeClr val="tx1"/>
              </a:solidFill>
              <a:latin typeface="Vattenfall Hall" panose="00000500000000000000" pitchFamily="2" charset="0"/>
            </a:endParaRPr>
          </a:p>
          <a:p>
            <a:pPr algn="ctr"/>
            <a:endParaRPr lang="sv-SE" dirty="0">
              <a:solidFill>
                <a:schemeClr val="tx1"/>
              </a:solidFill>
              <a:latin typeface="Vattenfall Hall" panose="00000500000000000000" pitchFamily="2" charset="0"/>
            </a:endParaRPr>
          </a:p>
          <a:p>
            <a:pPr algn="ctr"/>
            <a:endParaRPr lang="sv-SE" dirty="0">
              <a:solidFill>
                <a:schemeClr val="tx1"/>
              </a:solidFill>
              <a:latin typeface="Vattenfall Hall" panose="00000500000000000000" pitchFamily="2" charset="0"/>
            </a:endParaRPr>
          </a:p>
          <a:p>
            <a:pPr algn="ctr"/>
            <a:endParaRPr lang="sv-SE" dirty="0">
              <a:solidFill>
                <a:schemeClr val="tx1"/>
              </a:solidFill>
              <a:latin typeface="Vattenfall Hall" panose="00000500000000000000" pitchFamily="2" charset="0"/>
            </a:endParaRPr>
          </a:p>
        </p:txBody>
      </p:sp>
      <p:graphicFrame>
        <p:nvGraphicFramePr>
          <p:cNvPr id="3" name="Diagram 2">
            <a:extLst>
              <a:ext uri="{FF2B5EF4-FFF2-40B4-BE49-F238E27FC236}">
                <a16:creationId xmlns:a16="http://schemas.microsoft.com/office/drawing/2014/main" id="{A79AE9CD-0DBF-EEDD-8226-7B59B53ED5D8}"/>
              </a:ext>
            </a:extLst>
          </p:cNvPr>
          <p:cNvGraphicFramePr>
            <a:graphicFrameLocks noGrp="1"/>
          </p:cNvGraphicFramePr>
          <p:nvPr>
            <p:extLst>
              <p:ext uri="{D42A27DB-BD31-4B8C-83A1-F6EECF244321}">
                <p14:modId xmlns:p14="http://schemas.microsoft.com/office/powerpoint/2010/main" val="1111313259"/>
              </p:ext>
            </p:extLst>
          </p:nvPr>
        </p:nvGraphicFramePr>
        <p:xfrm>
          <a:off x="-246167" y="2474976"/>
          <a:ext cx="3409991" cy="240655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028031800"/>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5E6FA54-0F94-3845-B577-E4EBA0563DE5}"/>
              </a:ext>
            </a:extLst>
          </p:cNvPr>
          <p:cNvSpPr>
            <a:spLocks noGrp="1"/>
          </p:cNvSpPr>
          <p:nvPr>
            <p:ph type="title"/>
          </p:nvPr>
        </p:nvSpPr>
        <p:spPr>
          <a:xfrm>
            <a:off x="179387" y="239376"/>
            <a:ext cx="5761037" cy="516104"/>
          </a:xfrm>
        </p:spPr>
        <p:txBody>
          <a:bodyPr/>
          <a:lstStyle/>
          <a:p>
            <a:pPr algn="ctr"/>
            <a:r>
              <a:rPr lang="sv-SE" dirty="0">
                <a:latin typeface="Vattenfall Hall" panose="00000500000000000000" pitchFamily="2" charset="0"/>
              </a:rPr>
              <a:t>Fagersta</a:t>
            </a:r>
            <a:endParaRPr lang="en-GB" noProof="0" dirty="0">
              <a:solidFill>
                <a:schemeClr val="tx1">
                  <a:lumMod val="85000"/>
                  <a:lumOff val="15000"/>
                </a:schemeClr>
              </a:solidFill>
              <a:latin typeface="Vattenfall Hall" panose="00000500000000000000" pitchFamily="2" charset="0"/>
            </a:endParaRPr>
          </a:p>
        </p:txBody>
      </p:sp>
      <p:sp>
        <p:nvSpPr>
          <p:cNvPr id="10" name="Platshållare för text 1">
            <a:extLst>
              <a:ext uri="{FF2B5EF4-FFF2-40B4-BE49-F238E27FC236}">
                <a16:creationId xmlns:a16="http://schemas.microsoft.com/office/drawing/2014/main" id="{1C3654A9-4E8D-4E46-AC21-4BAAD01E705A}"/>
              </a:ext>
            </a:extLst>
          </p:cNvPr>
          <p:cNvSpPr>
            <a:spLocks noGrp="1"/>
          </p:cNvSpPr>
          <p:nvPr>
            <p:ph type="body" sz="quarter" idx="13"/>
          </p:nvPr>
        </p:nvSpPr>
        <p:spPr>
          <a:xfrm>
            <a:off x="323850" y="755479"/>
            <a:ext cx="5522214" cy="1603673"/>
          </a:xfrm>
        </p:spPr>
        <p:txBody>
          <a:bodyPr/>
          <a:lstStyle/>
          <a:p>
            <a:pPr marL="0" indent="0">
              <a:lnSpc>
                <a:spcPct val="110000"/>
              </a:lnSpc>
              <a:buNone/>
              <a:tabLst>
                <a:tab pos="1778000" algn="l"/>
              </a:tabLst>
            </a:pPr>
            <a:endParaRPr lang="en-GB" sz="1500" dirty="0">
              <a:solidFill>
                <a:schemeClr val="tx1">
                  <a:lumMod val="85000"/>
                  <a:lumOff val="15000"/>
                </a:schemeClr>
              </a:solidFill>
              <a:latin typeface="Vattenfall Hall" panose="00000500000000000000" pitchFamily="2" charset="0"/>
            </a:endParaRPr>
          </a:p>
          <a:p>
            <a:pPr marL="0" indent="0">
              <a:lnSpc>
                <a:spcPct val="110000"/>
              </a:lnSpc>
              <a:buNone/>
              <a:tabLst>
                <a:tab pos="1778000" algn="l"/>
              </a:tabLst>
            </a:pPr>
            <a:r>
              <a:rPr lang="en-GB" sz="1500" dirty="0">
                <a:solidFill>
                  <a:schemeClr val="tx1">
                    <a:lumMod val="85000"/>
                    <a:lumOff val="15000"/>
                  </a:schemeClr>
                </a:solidFill>
                <a:latin typeface="Vattenfall Hall" panose="00000500000000000000" pitchFamily="2" charset="0"/>
              </a:rPr>
              <a:t>Vi levererar ca 87,9 GWh </a:t>
            </a:r>
          </a:p>
          <a:p>
            <a:pPr marL="0" indent="0">
              <a:lnSpc>
                <a:spcPct val="110000"/>
              </a:lnSpc>
              <a:buNone/>
              <a:tabLst>
                <a:tab pos="1778000" algn="l"/>
              </a:tabLst>
            </a:pPr>
            <a:r>
              <a:rPr lang="sv-SE" sz="1500" noProof="0" dirty="0">
                <a:solidFill>
                  <a:schemeClr val="tx1">
                    <a:lumMod val="85000"/>
                    <a:lumOff val="15000"/>
                  </a:schemeClr>
                </a:solidFill>
                <a:latin typeface="Vattenfall Hall" panose="00000500000000000000" pitchFamily="2" charset="0"/>
              </a:rPr>
              <a:t>Vi samverkar med Seco </a:t>
            </a:r>
            <a:r>
              <a:rPr lang="sv-SE" sz="1500" dirty="0">
                <a:solidFill>
                  <a:schemeClr val="tx1">
                    <a:lumMod val="85000"/>
                    <a:lumOff val="15000"/>
                  </a:schemeClr>
                </a:solidFill>
                <a:latin typeface="Vattenfall Hall" panose="00000500000000000000" pitchFamily="2" charset="0"/>
              </a:rPr>
              <a:t>Tools </a:t>
            </a:r>
            <a:r>
              <a:rPr lang="sv-SE" sz="1500" noProof="0" dirty="0">
                <a:solidFill>
                  <a:schemeClr val="tx1">
                    <a:lumMod val="85000"/>
                    <a:lumOff val="15000"/>
                  </a:schemeClr>
                </a:solidFill>
                <a:latin typeface="Vattenfall Hall" panose="00000500000000000000" pitchFamily="2" charset="0"/>
              </a:rPr>
              <a:t>och </a:t>
            </a:r>
            <a:r>
              <a:rPr lang="sv-SE" sz="1500" dirty="0">
                <a:solidFill>
                  <a:schemeClr val="tx1">
                    <a:lumMod val="85000"/>
                    <a:lumOff val="15000"/>
                  </a:schemeClr>
                </a:solidFill>
                <a:latin typeface="Vattenfall Hall" panose="00000500000000000000" pitchFamily="2" charset="0"/>
              </a:rPr>
              <a:t>Fagersta Stainless </a:t>
            </a:r>
            <a:r>
              <a:rPr lang="sv-SE" sz="1500" noProof="0" dirty="0">
                <a:solidFill>
                  <a:schemeClr val="tx1">
                    <a:lumMod val="85000"/>
                    <a:lumOff val="15000"/>
                  </a:schemeClr>
                </a:solidFill>
                <a:latin typeface="Vattenfall Hall" panose="00000500000000000000" pitchFamily="2" charset="0"/>
              </a:rPr>
              <a:t>genom cirkulärt tänk och smarta energilösningar</a:t>
            </a:r>
          </a:p>
          <a:p>
            <a:pPr marL="0" indent="0">
              <a:lnSpc>
                <a:spcPct val="110000"/>
              </a:lnSpc>
              <a:buNone/>
              <a:tabLst>
                <a:tab pos="1778000" algn="l"/>
              </a:tabLst>
            </a:pPr>
            <a:endParaRPr lang="sv-SE" sz="1500" noProof="0" dirty="0">
              <a:solidFill>
                <a:schemeClr val="tx1">
                  <a:lumMod val="85000"/>
                  <a:lumOff val="15000"/>
                </a:schemeClr>
              </a:solidFill>
              <a:latin typeface="Vattenfall Hall" panose="00000500000000000000" pitchFamily="2" charset="0"/>
            </a:endParaRPr>
          </a:p>
          <a:p>
            <a:pPr marL="0" indent="0">
              <a:lnSpc>
                <a:spcPct val="110000"/>
              </a:lnSpc>
              <a:buNone/>
              <a:tabLst>
                <a:tab pos="1778000" algn="l"/>
              </a:tabLst>
            </a:pPr>
            <a:endParaRPr lang="sv-SE" sz="1500" dirty="0">
              <a:solidFill>
                <a:schemeClr val="tx1">
                  <a:lumMod val="85000"/>
                  <a:lumOff val="15000"/>
                </a:schemeClr>
              </a:solidFill>
              <a:latin typeface="Vattenfall Hall" panose="00000500000000000000" pitchFamily="2" charset="0"/>
            </a:endParaRPr>
          </a:p>
          <a:p>
            <a:pPr marL="0" indent="0">
              <a:lnSpc>
                <a:spcPct val="110000"/>
              </a:lnSpc>
              <a:buNone/>
              <a:tabLst>
                <a:tab pos="1778000" algn="l"/>
              </a:tabLst>
            </a:pPr>
            <a:endParaRPr lang="sv-SE" sz="1500" noProof="0" dirty="0">
              <a:solidFill>
                <a:schemeClr val="tx1">
                  <a:lumMod val="85000"/>
                  <a:lumOff val="15000"/>
                </a:schemeClr>
              </a:solidFill>
              <a:latin typeface="Vattenfall Hall" panose="00000500000000000000" pitchFamily="2" charset="0"/>
            </a:endParaRPr>
          </a:p>
          <a:p>
            <a:pPr marL="0" indent="0">
              <a:lnSpc>
                <a:spcPct val="110000"/>
              </a:lnSpc>
              <a:buNone/>
              <a:tabLst>
                <a:tab pos="1778000" algn="l"/>
              </a:tabLst>
            </a:pPr>
            <a:endParaRPr lang="en-GB" sz="1500" noProof="0" dirty="0">
              <a:solidFill>
                <a:schemeClr val="tx1">
                  <a:lumMod val="85000"/>
                  <a:lumOff val="15000"/>
                </a:schemeClr>
              </a:solidFill>
              <a:latin typeface="Vattenfall Hall" panose="00000500000000000000" pitchFamily="2" charset="0"/>
            </a:endParaRPr>
          </a:p>
        </p:txBody>
      </p:sp>
      <p:sp>
        <p:nvSpPr>
          <p:cNvPr id="14" name="Platshållare för datum 2">
            <a:extLst>
              <a:ext uri="{FF2B5EF4-FFF2-40B4-BE49-F238E27FC236}">
                <a16:creationId xmlns:a16="http://schemas.microsoft.com/office/drawing/2014/main" id="{04D7BCC3-C191-471E-8402-78F0EB11FC95}"/>
              </a:ext>
            </a:extLst>
          </p:cNvPr>
          <p:cNvSpPr>
            <a:spLocks noGrp="1"/>
          </p:cNvSpPr>
          <p:nvPr>
            <p:ph type="dt" sz="half" idx="2"/>
          </p:nvPr>
        </p:nvSpPr>
        <p:spPr>
          <a:xfrm>
            <a:off x="179387" y="4748400"/>
            <a:ext cx="932265" cy="135000"/>
          </a:xfrm>
        </p:spPr>
        <p:txBody>
          <a:bodyPr anchor="b">
            <a:normAutofit/>
          </a:bodyPr>
          <a:lstStyle/>
          <a:p>
            <a:pPr>
              <a:spcAft>
                <a:spcPts val="600"/>
              </a:spcAft>
            </a:pPr>
            <a:fld id="{52DCD984-E5C5-4C78-9C23-D5C1E24674F6}" type="datetime1">
              <a:rPr lang="en-GB" smtClean="0"/>
              <a:pPr>
                <a:spcAft>
                  <a:spcPts val="600"/>
                </a:spcAft>
              </a:pPr>
              <a:t>05/06/2023</a:t>
            </a:fld>
            <a:endParaRPr lang="en-GB" dirty="0"/>
          </a:p>
        </p:txBody>
      </p:sp>
      <p:sp>
        <p:nvSpPr>
          <p:cNvPr id="4" name="Platshållare för text 9">
            <a:extLst>
              <a:ext uri="{FF2B5EF4-FFF2-40B4-BE49-F238E27FC236}">
                <a16:creationId xmlns:a16="http://schemas.microsoft.com/office/drawing/2014/main" id="{3D9E3A3D-1974-082C-15DF-7BC0173B72AC}"/>
              </a:ext>
            </a:extLst>
          </p:cNvPr>
          <p:cNvSpPr txBox="1">
            <a:spLocks/>
          </p:cNvSpPr>
          <p:nvPr/>
        </p:nvSpPr>
        <p:spPr>
          <a:xfrm>
            <a:off x="3130550" y="2533042"/>
            <a:ext cx="2635154" cy="2142938"/>
          </a:xfrm>
          <a:prstGeom prst="rect">
            <a:avLst/>
          </a:prstGeom>
          <a:solidFill>
            <a:schemeClr val="bg1">
              <a:lumMod val="8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216000" bIns="0" rtlCol="0" anchor="ctr">
            <a:noAutofit/>
          </a:bodyPr>
          <a:lstStyle>
            <a:lvl1pPr marL="266700" indent="-266700" algn="l" defTabSz="685783" rtl="0" eaLnBrk="1" latinLnBrk="0" hangingPunct="1">
              <a:lnSpc>
                <a:spcPct val="95000"/>
              </a:lnSpc>
              <a:spcBef>
                <a:spcPts val="0"/>
              </a:spcBef>
              <a:spcAft>
                <a:spcPts val="1000"/>
              </a:spcAft>
              <a:buFontTx/>
              <a:buBlip>
                <a:blip r:embed="rId3">
                  <a:extLst>
                    <a:ext uri="{96DAC541-7B7A-43D3-8B79-37D633B846F1}">
                      <asvg:svgBlip xmlns:asvg="http://schemas.microsoft.com/office/drawing/2016/SVG/main" r:embed="rId4"/>
                    </a:ext>
                  </a:extLst>
                </a:blip>
              </a:buBlip>
              <a:tabLst/>
              <a:defRPr sz="1800" b="1" kern="1200">
                <a:solidFill>
                  <a:schemeClr val="lt1"/>
                </a:solidFill>
                <a:latin typeface="+mn-lt"/>
                <a:ea typeface="+mn-ea"/>
                <a:cs typeface="+mn-cs"/>
              </a:defRPr>
            </a:lvl1pPr>
            <a:lvl2pPr marL="15875" indent="-15875" algn="l" defTabSz="685783" rtl="0" eaLnBrk="1" latinLnBrk="0" hangingPunct="1">
              <a:lnSpc>
                <a:spcPct val="90000"/>
              </a:lnSpc>
              <a:spcBef>
                <a:spcPts val="375"/>
              </a:spcBef>
              <a:buFont typeface="Arial" panose="020B0604020202020204" pitchFamily="34" charset="0"/>
              <a:buChar char="•"/>
              <a:tabLst/>
              <a:defRPr sz="2400" b="1" kern="1200">
                <a:solidFill>
                  <a:schemeClr val="lt1"/>
                </a:solidFill>
                <a:latin typeface="+mn-lt"/>
                <a:ea typeface="+mn-ea"/>
                <a:cs typeface="+mn-cs"/>
              </a:defRPr>
            </a:lvl2pPr>
            <a:lvl3pPr marL="15875" indent="-15875" algn="l" defTabSz="685783" rtl="0" eaLnBrk="1" latinLnBrk="0" hangingPunct="1">
              <a:lnSpc>
                <a:spcPct val="90000"/>
              </a:lnSpc>
              <a:spcBef>
                <a:spcPts val="375"/>
              </a:spcBef>
              <a:buFont typeface="Arial" panose="020B0604020202020204" pitchFamily="34" charset="0"/>
              <a:buChar char="•"/>
              <a:tabLst/>
              <a:defRPr sz="2400" b="1" kern="1200">
                <a:solidFill>
                  <a:schemeClr val="lt1"/>
                </a:solidFill>
                <a:latin typeface="+mn-lt"/>
                <a:ea typeface="+mn-ea"/>
                <a:cs typeface="+mn-cs"/>
              </a:defRPr>
            </a:lvl3pPr>
            <a:lvl4pPr marL="15875" indent="-15875" algn="l" defTabSz="685783" rtl="0" eaLnBrk="1" latinLnBrk="0" hangingPunct="1">
              <a:lnSpc>
                <a:spcPct val="90000"/>
              </a:lnSpc>
              <a:spcBef>
                <a:spcPts val="375"/>
              </a:spcBef>
              <a:buFont typeface="Arial" panose="020B0604020202020204" pitchFamily="34" charset="0"/>
              <a:buChar char="•"/>
              <a:tabLst/>
              <a:defRPr sz="2400" b="1" kern="1200">
                <a:solidFill>
                  <a:schemeClr val="lt1"/>
                </a:solidFill>
                <a:latin typeface="+mn-lt"/>
                <a:ea typeface="+mn-ea"/>
                <a:cs typeface="+mn-cs"/>
              </a:defRPr>
            </a:lvl4pPr>
            <a:lvl5pPr marL="15875" indent="-15875" algn="l" defTabSz="685783" rtl="0" eaLnBrk="1" latinLnBrk="0" hangingPunct="1">
              <a:lnSpc>
                <a:spcPct val="90000"/>
              </a:lnSpc>
              <a:spcBef>
                <a:spcPts val="375"/>
              </a:spcBef>
              <a:buFont typeface="Arial" panose="020B0604020202020204" pitchFamily="34" charset="0"/>
              <a:buChar char="•"/>
              <a:tabLst/>
              <a:defRPr sz="2400" b="1" kern="1200">
                <a:solidFill>
                  <a:schemeClr val="lt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a:buNone/>
            </a:pPr>
            <a:endParaRPr lang="sv-SE" dirty="0">
              <a:solidFill>
                <a:schemeClr val="tx1"/>
              </a:solidFill>
              <a:latin typeface="Vattenfall Hall" panose="00000500000000000000" pitchFamily="2" charset="0"/>
            </a:endParaRPr>
          </a:p>
          <a:p>
            <a:pPr marL="0" indent="0" algn="ctr">
              <a:buNone/>
            </a:pPr>
            <a:endParaRPr lang="sv-SE" dirty="0">
              <a:solidFill>
                <a:schemeClr val="tx1"/>
              </a:solidFill>
              <a:latin typeface="Vattenfall Hall" panose="00000500000000000000" pitchFamily="2" charset="0"/>
            </a:endParaRPr>
          </a:p>
          <a:p>
            <a:pPr marL="0" indent="0" algn="ctr">
              <a:buNone/>
            </a:pPr>
            <a:endParaRPr lang="sv-SE" dirty="0">
              <a:solidFill>
                <a:schemeClr val="tx1"/>
              </a:solidFill>
              <a:latin typeface="Vattenfall Hall" panose="00000500000000000000" pitchFamily="2" charset="0"/>
            </a:endParaRPr>
          </a:p>
          <a:p>
            <a:pPr algn="ctr"/>
            <a:endParaRPr lang="sv-SE" dirty="0">
              <a:solidFill>
                <a:schemeClr val="tx1"/>
              </a:solidFill>
              <a:latin typeface="Vattenfall Hall" panose="00000500000000000000" pitchFamily="2" charset="0"/>
            </a:endParaRPr>
          </a:p>
          <a:p>
            <a:pPr algn="ctr"/>
            <a:endParaRPr lang="sv-SE" dirty="0">
              <a:solidFill>
                <a:schemeClr val="tx1"/>
              </a:solidFill>
              <a:latin typeface="Vattenfall Hall" panose="00000500000000000000" pitchFamily="2" charset="0"/>
            </a:endParaRPr>
          </a:p>
          <a:p>
            <a:pPr algn="ctr"/>
            <a:endParaRPr lang="sv-SE" dirty="0">
              <a:solidFill>
                <a:schemeClr val="tx1"/>
              </a:solidFill>
              <a:latin typeface="Vattenfall Hall" panose="00000500000000000000" pitchFamily="2" charset="0"/>
            </a:endParaRPr>
          </a:p>
          <a:p>
            <a:pPr marL="0" indent="0" algn="ctr">
              <a:buNone/>
            </a:pPr>
            <a:endParaRPr lang="sv-SE" dirty="0">
              <a:solidFill>
                <a:schemeClr val="tx1"/>
              </a:solidFill>
              <a:latin typeface="Vattenfall Hall" panose="00000500000000000000" pitchFamily="2" charset="0"/>
            </a:endParaRPr>
          </a:p>
          <a:p>
            <a:pPr marL="0" indent="0" algn="ctr">
              <a:buNone/>
            </a:pPr>
            <a:endParaRPr lang="sv-SE" sz="1000" dirty="0">
              <a:solidFill>
                <a:schemeClr val="tx1"/>
              </a:solidFill>
              <a:latin typeface="Vattenfall Hall" panose="00000500000000000000" pitchFamily="2" charset="0"/>
            </a:endParaRPr>
          </a:p>
          <a:p>
            <a:pPr marL="0" indent="0" algn="ctr">
              <a:lnSpc>
                <a:spcPct val="100000"/>
              </a:lnSpc>
              <a:spcAft>
                <a:spcPts val="0"/>
              </a:spcAft>
              <a:buNone/>
            </a:pPr>
            <a:r>
              <a:rPr lang="sv-SE" sz="1500" dirty="0">
                <a:solidFill>
                  <a:schemeClr val="bg1"/>
                </a:solidFill>
                <a:latin typeface="Vattenfall Hall" panose="00000500000000000000" pitchFamily="2" charset="0"/>
              </a:rPr>
              <a:t>Vi samverkar tätt </a:t>
            </a:r>
          </a:p>
          <a:p>
            <a:pPr marL="0" indent="0" algn="ctr">
              <a:lnSpc>
                <a:spcPct val="100000"/>
              </a:lnSpc>
              <a:spcAft>
                <a:spcPts val="0"/>
              </a:spcAft>
              <a:buNone/>
            </a:pPr>
            <a:r>
              <a:rPr lang="sv-SE" sz="1500" dirty="0">
                <a:solidFill>
                  <a:schemeClr val="bg1"/>
                </a:solidFill>
                <a:latin typeface="Vattenfall Hall" panose="00000500000000000000" pitchFamily="2" charset="0"/>
              </a:rPr>
              <a:t>med Fagersta Kommun och industrin i utvecklingen av fjärrvärmen</a:t>
            </a:r>
          </a:p>
          <a:p>
            <a:pPr algn="ctr">
              <a:lnSpc>
                <a:spcPct val="100000"/>
              </a:lnSpc>
              <a:spcAft>
                <a:spcPts val="0"/>
              </a:spcAft>
            </a:pPr>
            <a:endParaRPr lang="sv-SE" dirty="0">
              <a:solidFill>
                <a:schemeClr val="tx1"/>
              </a:solidFill>
              <a:latin typeface="Vattenfall Hall" panose="00000500000000000000" pitchFamily="2" charset="0"/>
            </a:endParaRPr>
          </a:p>
          <a:p>
            <a:pPr algn="ctr"/>
            <a:endParaRPr lang="sv-SE" dirty="0">
              <a:solidFill>
                <a:schemeClr val="tx1"/>
              </a:solidFill>
              <a:latin typeface="Vattenfall Hall" panose="00000500000000000000" pitchFamily="2" charset="0"/>
            </a:endParaRPr>
          </a:p>
          <a:p>
            <a:pPr algn="ctr"/>
            <a:endParaRPr lang="sv-SE" dirty="0">
              <a:solidFill>
                <a:schemeClr val="tx1"/>
              </a:solidFill>
              <a:latin typeface="Vattenfall Hall" panose="00000500000000000000" pitchFamily="2" charset="0"/>
            </a:endParaRPr>
          </a:p>
          <a:p>
            <a:pPr algn="ctr"/>
            <a:endParaRPr lang="sv-SE" dirty="0">
              <a:solidFill>
                <a:schemeClr val="tx1"/>
              </a:solidFill>
              <a:latin typeface="Vattenfall Hall" panose="00000500000000000000" pitchFamily="2" charset="0"/>
            </a:endParaRPr>
          </a:p>
          <a:p>
            <a:pPr algn="ctr"/>
            <a:endParaRPr lang="sv-SE" dirty="0">
              <a:solidFill>
                <a:schemeClr val="tx1"/>
              </a:solidFill>
              <a:latin typeface="Vattenfall Hall" panose="00000500000000000000" pitchFamily="2" charset="0"/>
            </a:endParaRPr>
          </a:p>
          <a:p>
            <a:pPr algn="ctr"/>
            <a:endParaRPr lang="sv-SE" dirty="0">
              <a:solidFill>
                <a:schemeClr val="tx1"/>
              </a:solidFill>
              <a:latin typeface="Vattenfall Hall" panose="00000500000000000000" pitchFamily="2" charset="0"/>
            </a:endParaRPr>
          </a:p>
          <a:p>
            <a:pPr algn="ctr"/>
            <a:endParaRPr lang="sv-SE" dirty="0">
              <a:solidFill>
                <a:schemeClr val="tx1"/>
              </a:solidFill>
              <a:latin typeface="Vattenfall Hall" panose="00000500000000000000" pitchFamily="2" charset="0"/>
            </a:endParaRPr>
          </a:p>
          <a:p>
            <a:pPr algn="ctr"/>
            <a:endParaRPr lang="sv-SE" dirty="0">
              <a:solidFill>
                <a:schemeClr val="tx1"/>
              </a:solidFill>
              <a:latin typeface="Vattenfall Hall" panose="00000500000000000000" pitchFamily="2" charset="0"/>
            </a:endParaRPr>
          </a:p>
        </p:txBody>
      </p:sp>
      <p:graphicFrame>
        <p:nvGraphicFramePr>
          <p:cNvPr id="7" name="Diagram 6">
            <a:extLst>
              <a:ext uri="{FF2B5EF4-FFF2-40B4-BE49-F238E27FC236}">
                <a16:creationId xmlns:a16="http://schemas.microsoft.com/office/drawing/2014/main" id="{808D72AB-807A-9103-10E7-232A262C9676}"/>
              </a:ext>
            </a:extLst>
          </p:cNvPr>
          <p:cNvGraphicFramePr>
            <a:graphicFrameLocks noGrp="1"/>
          </p:cNvGraphicFramePr>
          <p:nvPr>
            <p:extLst>
              <p:ext uri="{D42A27DB-BD31-4B8C-83A1-F6EECF244321}">
                <p14:modId xmlns:p14="http://schemas.microsoft.com/office/powerpoint/2010/main" val="1513216623"/>
              </p:ext>
            </p:extLst>
          </p:nvPr>
        </p:nvGraphicFramePr>
        <p:xfrm>
          <a:off x="-437704" y="2533042"/>
          <a:ext cx="3772216" cy="2366605"/>
        </p:xfrm>
        <a:graphic>
          <a:graphicData uri="http://schemas.openxmlformats.org/drawingml/2006/chart">
            <c:chart xmlns:c="http://schemas.openxmlformats.org/drawingml/2006/chart" xmlns:r="http://schemas.openxmlformats.org/officeDocument/2006/relationships" r:id="rId5"/>
          </a:graphicData>
        </a:graphic>
      </p:graphicFrame>
      <p:pic>
        <p:nvPicPr>
          <p:cNvPr id="15" name="Platshållare för bild 14">
            <a:extLst>
              <a:ext uri="{FF2B5EF4-FFF2-40B4-BE49-F238E27FC236}">
                <a16:creationId xmlns:a16="http://schemas.microsoft.com/office/drawing/2014/main" id="{F3A18C80-4EE5-FACC-0A6A-76DE2F49A93A}"/>
              </a:ext>
            </a:extLst>
          </p:cNvPr>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l="25843" r="25843"/>
          <a:stretch>
            <a:fillRect/>
          </a:stretch>
        </p:blipFill>
        <p:spPr/>
      </p:pic>
    </p:spTree>
    <p:extLst>
      <p:ext uri="{BB962C8B-B14F-4D97-AF65-F5344CB8AC3E}">
        <p14:creationId xmlns:p14="http://schemas.microsoft.com/office/powerpoint/2010/main" val="4126564708"/>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5E6FA54-0F94-3845-B577-E4EBA0563DE5}"/>
              </a:ext>
            </a:extLst>
          </p:cNvPr>
          <p:cNvSpPr>
            <a:spLocks noGrp="1"/>
          </p:cNvSpPr>
          <p:nvPr>
            <p:ph type="title"/>
          </p:nvPr>
        </p:nvSpPr>
        <p:spPr>
          <a:xfrm>
            <a:off x="179387" y="239376"/>
            <a:ext cx="5761037" cy="516104"/>
          </a:xfrm>
        </p:spPr>
        <p:txBody>
          <a:bodyPr/>
          <a:lstStyle/>
          <a:p>
            <a:pPr algn="ctr"/>
            <a:r>
              <a:rPr lang="sv-SE" dirty="0"/>
              <a:t>Norberg</a:t>
            </a:r>
            <a:endParaRPr lang="en-GB" noProof="0" dirty="0">
              <a:solidFill>
                <a:schemeClr val="tx1">
                  <a:lumMod val="85000"/>
                  <a:lumOff val="15000"/>
                </a:schemeClr>
              </a:solidFill>
            </a:endParaRPr>
          </a:p>
        </p:txBody>
      </p:sp>
      <p:sp>
        <p:nvSpPr>
          <p:cNvPr id="10" name="Platshållare för text 1">
            <a:extLst>
              <a:ext uri="{FF2B5EF4-FFF2-40B4-BE49-F238E27FC236}">
                <a16:creationId xmlns:a16="http://schemas.microsoft.com/office/drawing/2014/main" id="{1C3654A9-4E8D-4E46-AC21-4BAAD01E705A}"/>
              </a:ext>
            </a:extLst>
          </p:cNvPr>
          <p:cNvSpPr>
            <a:spLocks noGrp="1"/>
          </p:cNvSpPr>
          <p:nvPr>
            <p:ph type="body" sz="quarter" idx="13"/>
          </p:nvPr>
        </p:nvSpPr>
        <p:spPr>
          <a:xfrm>
            <a:off x="323850" y="755479"/>
            <a:ext cx="5522214" cy="1705143"/>
          </a:xfrm>
        </p:spPr>
        <p:txBody>
          <a:bodyPr/>
          <a:lstStyle/>
          <a:p>
            <a:pPr marL="0" indent="0">
              <a:lnSpc>
                <a:spcPct val="110000"/>
              </a:lnSpc>
              <a:buNone/>
              <a:tabLst>
                <a:tab pos="1778000" algn="l"/>
              </a:tabLst>
            </a:pPr>
            <a:endParaRPr lang="en-GB" sz="1500" dirty="0">
              <a:solidFill>
                <a:schemeClr val="tx1">
                  <a:lumMod val="85000"/>
                  <a:lumOff val="15000"/>
                </a:schemeClr>
              </a:solidFill>
            </a:endParaRPr>
          </a:p>
          <a:p>
            <a:pPr marL="0" indent="0">
              <a:lnSpc>
                <a:spcPct val="110000"/>
              </a:lnSpc>
              <a:buNone/>
              <a:tabLst>
                <a:tab pos="1778000" algn="l"/>
              </a:tabLst>
            </a:pPr>
            <a:r>
              <a:rPr lang="en-GB" sz="1500" dirty="0">
                <a:solidFill>
                  <a:schemeClr val="tx1">
                    <a:lumMod val="85000"/>
                    <a:lumOff val="15000"/>
                  </a:schemeClr>
                </a:solidFill>
              </a:rPr>
              <a:t>Vi levererar ca 17,9 GWh/år</a:t>
            </a:r>
          </a:p>
          <a:p>
            <a:pPr marL="0" indent="0">
              <a:lnSpc>
                <a:spcPct val="100000"/>
              </a:lnSpc>
              <a:spcAft>
                <a:spcPts val="0"/>
              </a:spcAft>
              <a:buNone/>
            </a:pPr>
            <a:r>
              <a:rPr lang="sv-SE" sz="1500" noProof="0" dirty="0"/>
              <a:t>Vi samverkar med Scandbio AB</a:t>
            </a:r>
          </a:p>
          <a:p>
            <a:pPr marL="0" indent="0">
              <a:lnSpc>
                <a:spcPct val="100000"/>
              </a:lnSpc>
              <a:buNone/>
              <a:tabLst>
                <a:tab pos="1778000" algn="l"/>
              </a:tabLst>
            </a:pPr>
            <a:r>
              <a:rPr lang="sv-SE" sz="1500" noProof="0" dirty="0">
                <a:solidFill>
                  <a:schemeClr val="tx1">
                    <a:lumMod val="85000"/>
                    <a:lumOff val="15000"/>
                  </a:schemeClr>
                </a:solidFill>
              </a:rPr>
              <a:t>  </a:t>
            </a:r>
          </a:p>
          <a:p>
            <a:pPr marL="0" indent="0">
              <a:lnSpc>
                <a:spcPct val="110000"/>
              </a:lnSpc>
              <a:buNone/>
              <a:tabLst>
                <a:tab pos="1778000" algn="l"/>
              </a:tabLst>
            </a:pPr>
            <a:endParaRPr lang="sv-SE" sz="1500" noProof="0" dirty="0">
              <a:solidFill>
                <a:schemeClr val="tx1">
                  <a:lumMod val="85000"/>
                  <a:lumOff val="15000"/>
                </a:schemeClr>
              </a:solidFill>
            </a:endParaRPr>
          </a:p>
          <a:p>
            <a:pPr marL="0" indent="0">
              <a:lnSpc>
                <a:spcPct val="110000"/>
              </a:lnSpc>
              <a:buNone/>
              <a:tabLst>
                <a:tab pos="1778000" algn="l"/>
              </a:tabLst>
            </a:pPr>
            <a:endParaRPr lang="sv-SE" sz="1500" dirty="0">
              <a:solidFill>
                <a:schemeClr val="tx1">
                  <a:lumMod val="85000"/>
                  <a:lumOff val="15000"/>
                </a:schemeClr>
              </a:solidFill>
            </a:endParaRPr>
          </a:p>
          <a:p>
            <a:pPr marL="0" indent="0">
              <a:lnSpc>
                <a:spcPct val="110000"/>
              </a:lnSpc>
              <a:buNone/>
              <a:tabLst>
                <a:tab pos="1778000" algn="l"/>
              </a:tabLst>
            </a:pPr>
            <a:endParaRPr lang="sv-SE" sz="1500" noProof="0" dirty="0">
              <a:solidFill>
                <a:schemeClr val="tx1">
                  <a:lumMod val="85000"/>
                  <a:lumOff val="15000"/>
                </a:schemeClr>
              </a:solidFill>
            </a:endParaRPr>
          </a:p>
          <a:p>
            <a:pPr marL="0" indent="0">
              <a:lnSpc>
                <a:spcPct val="110000"/>
              </a:lnSpc>
              <a:buNone/>
              <a:tabLst>
                <a:tab pos="1778000" algn="l"/>
              </a:tabLst>
            </a:pPr>
            <a:endParaRPr lang="en-GB" sz="1500" noProof="0" dirty="0">
              <a:solidFill>
                <a:schemeClr val="tx1">
                  <a:lumMod val="85000"/>
                  <a:lumOff val="15000"/>
                </a:schemeClr>
              </a:solidFill>
            </a:endParaRPr>
          </a:p>
        </p:txBody>
      </p:sp>
      <p:sp>
        <p:nvSpPr>
          <p:cNvPr id="14" name="Platshållare för datum 2">
            <a:extLst>
              <a:ext uri="{FF2B5EF4-FFF2-40B4-BE49-F238E27FC236}">
                <a16:creationId xmlns:a16="http://schemas.microsoft.com/office/drawing/2014/main" id="{04D7BCC3-C191-471E-8402-78F0EB11FC95}"/>
              </a:ext>
            </a:extLst>
          </p:cNvPr>
          <p:cNvSpPr>
            <a:spLocks noGrp="1"/>
          </p:cNvSpPr>
          <p:nvPr>
            <p:ph type="dt" sz="half" idx="2"/>
          </p:nvPr>
        </p:nvSpPr>
        <p:spPr>
          <a:xfrm>
            <a:off x="179387" y="4748400"/>
            <a:ext cx="932265" cy="135000"/>
          </a:xfrm>
        </p:spPr>
        <p:txBody>
          <a:bodyPr anchor="b">
            <a:normAutofit/>
          </a:bodyPr>
          <a:lstStyle/>
          <a:p>
            <a:pPr>
              <a:spcAft>
                <a:spcPts val="600"/>
              </a:spcAft>
            </a:pPr>
            <a:fld id="{52DCD984-E5C5-4C78-9C23-D5C1E24674F6}" type="datetime1">
              <a:rPr lang="en-GB" smtClean="0"/>
              <a:pPr>
                <a:spcAft>
                  <a:spcPts val="600"/>
                </a:spcAft>
              </a:pPr>
              <a:t>05/06/2023</a:t>
            </a:fld>
            <a:endParaRPr lang="en-GB" dirty="0"/>
          </a:p>
        </p:txBody>
      </p:sp>
      <p:sp>
        <p:nvSpPr>
          <p:cNvPr id="4" name="Platshållare för text 9">
            <a:extLst>
              <a:ext uri="{FF2B5EF4-FFF2-40B4-BE49-F238E27FC236}">
                <a16:creationId xmlns:a16="http://schemas.microsoft.com/office/drawing/2014/main" id="{3D9E3A3D-1974-082C-15DF-7BC0173B72AC}"/>
              </a:ext>
            </a:extLst>
          </p:cNvPr>
          <p:cNvSpPr txBox="1">
            <a:spLocks/>
          </p:cNvSpPr>
          <p:nvPr/>
        </p:nvSpPr>
        <p:spPr>
          <a:xfrm>
            <a:off x="3130550" y="2533042"/>
            <a:ext cx="2635154" cy="2142938"/>
          </a:xfrm>
          <a:prstGeom prst="rect">
            <a:avLst/>
          </a:prstGeom>
          <a:solidFill>
            <a:schemeClr val="bg1">
              <a:lumMod val="8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216000" bIns="0" rtlCol="0" anchor="ctr">
            <a:noAutofit/>
          </a:bodyPr>
          <a:lstStyle>
            <a:lvl1pPr marL="266700" indent="-266700" algn="l" defTabSz="685783" rtl="0" eaLnBrk="1" latinLnBrk="0" hangingPunct="1">
              <a:lnSpc>
                <a:spcPct val="95000"/>
              </a:lnSpc>
              <a:spcBef>
                <a:spcPts val="0"/>
              </a:spcBef>
              <a:spcAft>
                <a:spcPts val="1000"/>
              </a:spcAft>
              <a:buFontTx/>
              <a:buBlip>
                <a:blip r:embed="rId3">
                  <a:extLst>
                    <a:ext uri="{96DAC541-7B7A-43D3-8B79-37D633B846F1}">
                      <asvg:svgBlip xmlns:asvg="http://schemas.microsoft.com/office/drawing/2016/SVG/main" r:embed="rId4"/>
                    </a:ext>
                  </a:extLst>
                </a:blip>
              </a:buBlip>
              <a:tabLst/>
              <a:defRPr sz="1800" b="1" kern="1200">
                <a:solidFill>
                  <a:schemeClr val="lt1"/>
                </a:solidFill>
                <a:latin typeface="+mn-lt"/>
                <a:ea typeface="+mn-ea"/>
                <a:cs typeface="+mn-cs"/>
              </a:defRPr>
            </a:lvl1pPr>
            <a:lvl2pPr marL="15875" indent="-15875" algn="l" defTabSz="685783" rtl="0" eaLnBrk="1" latinLnBrk="0" hangingPunct="1">
              <a:lnSpc>
                <a:spcPct val="90000"/>
              </a:lnSpc>
              <a:spcBef>
                <a:spcPts val="375"/>
              </a:spcBef>
              <a:buFont typeface="Arial" panose="020B0604020202020204" pitchFamily="34" charset="0"/>
              <a:buChar char="•"/>
              <a:tabLst/>
              <a:defRPr sz="2400" b="1" kern="1200">
                <a:solidFill>
                  <a:schemeClr val="lt1"/>
                </a:solidFill>
                <a:latin typeface="+mn-lt"/>
                <a:ea typeface="+mn-ea"/>
                <a:cs typeface="+mn-cs"/>
              </a:defRPr>
            </a:lvl2pPr>
            <a:lvl3pPr marL="15875" indent="-15875" algn="l" defTabSz="685783" rtl="0" eaLnBrk="1" latinLnBrk="0" hangingPunct="1">
              <a:lnSpc>
                <a:spcPct val="90000"/>
              </a:lnSpc>
              <a:spcBef>
                <a:spcPts val="375"/>
              </a:spcBef>
              <a:buFont typeface="Arial" panose="020B0604020202020204" pitchFamily="34" charset="0"/>
              <a:buChar char="•"/>
              <a:tabLst/>
              <a:defRPr sz="2400" b="1" kern="1200">
                <a:solidFill>
                  <a:schemeClr val="lt1"/>
                </a:solidFill>
                <a:latin typeface="+mn-lt"/>
                <a:ea typeface="+mn-ea"/>
                <a:cs typeface="+mn-cs"/>
              </a:defRPr>
            </a:lvl3pPr>
            <a:lvl4pPr marL="15875" indent="-15875" algn="l" defTabSz="685783" rtl="0" eaLnBrk="1" latinLnBrk="0" hangingPunct="1">
              <a:lnSpc>
                <a:spcPct val="90000"/>
              </a:lnSpc>
              <a:spcBef>
                <a:spcPts val="375"/>
              </a:spcBef>
              <a:buFont typeface="Arial" panose="020B0604020202020204" pitchFamily="34" charset="0"/>
              <a:buChar char="•"/>
              <a:tabLst/>
              <a:defRPr sz="2400" b="1" kern="1200">
                <a:solidFill>
                  <a:schemeClr val="lt1"/>
                </a:solidFill>
                <a:latin typeface="+mn-lt"/>
                <a:ea typeface="+mn-ea"/>
                <a:cs typeface="+mn-cs"/>
              </a:defRPr>
            </a:lvl4pPr>
            <a:lvl5pPr marL="15875" indent="-15875" algn="l" defTabSz="685783" rtl="0" eaLnBrk="1" latinLnBrk="0" hangingPunct="1">
              <a:lnSpc>
                <a:spcPct val="90000"/>
              </a:lnSpc>
              <a:spcBef>
                <a:spcPts val="375"/>
              </a:spcBef>
              <a:buFont typeface="Arial" panose="020B0604020202020204" pitchFamily="34" charset="0"/>
              <a:buChar char="•"/>
              <a:tabLst/>
              <a:defRPr sz="2400" b="1" kern="1200">
                <a:solidFill>
                  <a:schemeClr val="lt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a:buNone/>
            </a:pPr>
            <a:endParaRPr lang="sv-SE" dirty="0">
              <a:solidFill>
                <a:schemeClr val="tx1"/>
              </a:solidFill>
            </a:endParaRPr>
          </a:p>
          <a:p>
            <a:pPr marL="0" indent="0" algn="ctr">
              <a:buNone/>
            </a:pPr>
            <a:endParaRPr lang="sv-SE" dirty="0">
              <a:solidFill>
                <a:schemeClr val="tx1"/>
              </a:solidFill>
            </a:endParaRPr>
          </a:p>
          <a:p>
            <a:pPr marL="0" indent="0" algn="ctr">
              <a:buNone/>
            </a:pPr>
            <a:endParaRPr lang="sv-SE" dirty="0">
              <a:solidFill>
                <a:schemeClr val="tx1"/>
              </a:solidFill>
            </a:endParaRPr>
          </a:p>
          <a:p>
            <a:pPr marL="0" indent="0" algn="ctr">
              <a:buNone/>
            </a:pPr>
            <a:endParaRPr lang="sv-SE" dirty="0">
              <a:solidFill>
                <a:schemeClr val="tx1"/>
              </a:solidFill>
            </a:endParaRPr>
          </a:p>
          <a:p>
            <a:pPr marL="0" indent="0" algn="ctr">
              <a:buNone/>
            </a:pPr>
            <a:endParaRPr lang="sv-SE" dirty="0">
              <a:solidFill>
                <a:schemeClr val="tx1"/>
              </a:solidFill>
            </a:endParaRPr>
          </a:p>
          <a:p>
            <a:pPr marL="0" indent="0" algn="ctr">
              <a:buNone/>
            </a:pPr>
            <a:endParaRPr lang="sv-SE" dirty="0">
              <a:solidFill>
                <a:schemeClr val="tx1"/>
              </a:solidFill>
            </a:endParaRPr>
          </a:p>
          <a:p>
            <a:pPr marL="0" indent="0" algn="ctr">
              <a:buNone/>
            </a:pPr>
            <a:endParaRPr lang="sv-SE" dirty="0">
              <a:solidFill>
                <a:schemeClr val="bg1"/>
              </a:solidFill>
            </a:endParaRPr>
          </a:p>
          <a:p>
            <a:pPr marL="0" indent="0" algn="ctr">
              <a:buNone/>
            </a:pPr>
            <a:endParaRPr lang="sv-SE" sz="1000" dirty="0">
              <a:solidFill>
                <a:schemeClr val="bg1"/>
              </a:solidFill>
            </a:endParaRPr>
          </a:p>
          <a:p>
            <a:pPr marL="0" indent="0" algn="ctr">
              <a:buNone/>
            </a:pPr>
            <a:r>
              <a:rPr lang="sv-SE" sz="1500" dirty="0">
                <a:solidFill>
                  <a:schemeClr val="bg1"/>
                </a:solidFill>
              </a:rPr>
              <a:t>Förnybart återvunnet energi från Scandbio värmer hela Norberg</a:t>
            </a:r>
          </a:p>
          <a:p>
            <a:pPr algn="ctr"/>
            <a:endParaRPr lang="sv-SE" dirty="0">
              <a:solidFill>
                <a:schemeClr val="tx1"/>
              </a:solidFill>
            </a:endParaRPr>
          </a:p>
          <a:p>
            <a:pPr algn="ctr"/>
            <a:endParaRPr lang="sv-SE" dirty="0">
              <a:solidFill>
                <a:schemeClr val="tx1"/>
              </a:solidFill>
            </a:endParaRPr>
          </a:p>
          <a:p>
            <a:pPr algn="ctr"/>
            <a:endParaRPr lang="sv-SE" dirty="0">
              <a:solidFill>
                <a:schemeClr val="tx1"/>
              </a:solidFill>
            </a:endParaRPr>
          </a:p>
          <a:p>
            <a:pPr algn="ctr"/>
            <a:endParaRPr lang="sv-SE" dirty="0">
              <a:solidFill>
                <a:schemeClr val="tx1"/>
              </a:solidFill>
            </a:endParaRPr>
          </a:p>
          <a:p>
            <a:pPr algn="ctr"/>
            <a:endParaRPr lang="sv-SE" dirty="0">
              <a:solidFill>
                <a:schemeClr val="tx1"/>
              </a:solidFill>
            </a:endParaRPr>
          </a:p>
          <a:p>
            <a:pPr algn="ctr"/>
            <a:endParaRPr lang="sv-SE" dirty="0">
              <a:solidFill>
                <a:schemeClr val="tx1"/>
              </a:solidFill>
            </a:endParaRPr>
          </a:p>
          <a:p>
            <a:pPr algn="ctr"/>
            <a:endParaRPr lang="sv-SE" dirty="0">
              <a:solidFill>
                <a:schemeClr val="tx1"/>
              </a:solidFill>
            </a:endParaRPr>
          </a:p>
          <a:p>
            <a:pPr algn="ctr"/>
            <a:endParaRPr lang="sv-SE" dirty="0">
              <a:solidFill>
                <a:schemeClr val="tx1"/>
              </a:solidFill>
            </a:endParaRPr>
          </a:p>
        </p:txBody>
      </p:sp>
      <p:graphicFrame>
        <p:nvGraphicFramePr>
          <p:cNvPr id="6" name="Diagram 5">
            <a:extLst>
              <a:ext uri="{FF2B5EF4-FFF2-40B4-BE49-F238E27FC236}">
                <a16:creationId xmlns:a16="http://schemas.microsoft.com/office/drawing/2014/main" id="{53F2AD84-DAB3-9E35-8526-590786D69BEC}"/>
              </a:ext>
            </a:extLst>
          </p:cNvPr>
          <p:cNvGraphicFramePr>
            <a:graphicFrameLocks noGrp="1"/>
          </p:cNvGraphicFramePr>
          <p:nvPr>
            <p:extLst>
              <p:ext uri="{D42A27DB-BD31-4B8C-83A1-F6EECF244321}">
                <p14:modId xmlns:p14="http://schemas.microsoft.com/office/powerpoint/2010/main" val="1898054447"/>
              </p:ext>
            </p:extLst>
          </p:nvPr>
        </p:nvGraphicFramePr>
        <p:xfrm>
          <a:off x="-118747" y="2460622"/>
          <a:ext cx="3203323" cy="2472906"/>
        </p:xfrm>
        <a:graphic>
          <a:graphicData uri="http://schemas.openxmlformats.org/drawingml/2006/chart">
            <c:chart xmlns:c="http://schemas.openxmlformats.org/drawingml/2006/chart" xmlns:r="http://schemas.openxmlformats.org/officeDocument/2006/relationships" r:id="rId5"/>
          </a:graphicData>
        </a:graphic>
      </p:graphicFrame>
      <p:pic>
        <p:nvPicPr>
          <p:cNvPr id="18" name="Platshållare för bild 17" descr="En bild som visar fläkt, motor, nära&#10;&#10;Automatiskt genererad beskrivning">
            <a:extLst>
              <a:ext uri="{FF2B5EF4-FFF2-40B4-BE49-F238E27FC236}">
                <a16:creationId xmlns:a16="http://schemas.microsoft.com/office/drawing/2014/main" id="{534E5706-061B-083E-46E9-B6C63A1BB94C}"/>
              </a:ext>
            </a:extLst>
          </p:cNvPr>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l="29496" r="29496"/>
          <a:stretch>
            <a:fillRect/>
          </a:stretch>
        </p:blipFill>
        <p:spPr/>
      </p:pic>
    </p:spTree>
    <p:extLst>
      <p:ext uri="{BB962C8B-B14F-4D97-AF65-F5344CB8AC3E}">
        <p14:creationId xmlns:p14="http://schemas.microsoft.com/office/powerpoint/2010/main" val="3298413045"/>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1C9800-D636-4D19-B634-02CCBED418F0}"/>
              </a:ext>
            </a:extLst>
          </p:cNvPr>
          <p:cNvSpPr>
            <a:spLocks noGrp="1"/>
          </p:cNvSpPr>
          <p:nvPr>
            <p:ph type="title"/>
          </p:nvPr>
        </p:nvSpPr>
        <p:spPr/>
        <p:txBody>
          <a:bodyPr/>
          <a:lstStyle/>
          <a:p>
            <a:r>
              <a:rPr lang="sv-SE" sz="3500" dirty="0">
                <a:latin typeface="Vattenfall Hall" panose="00000500000000000000" pitchFamily="2" charset="0"/>
              </a:rPr>
              <a:t>5</a:t>
            </a:r>
            <a:r>
              <a:rPr lang="sv-SE" sz="3500" b="1" dirty="0">
                <a:latin typeface="Vattenfall Hall" panose="00000500000000000000" pitchFamily="2" charset="0"/>
              </a:rPr>
              <a:t>. Omvärldsbevakning och marknadsläget</a:t>
            </a:r>
            <a:br>
              <a:rPr lang="sv-SE" sz="3500" b="1" dirty="0">
                <a:latin typeface="Vattenfall Hall" panose="00000500000000000000" pitchFamily="2" charset="0"/>
              </a:rPr>
            </a:br>
            <a:endParaRPr lang="sv-SE" sz="3500" dirty="0">
              <a:latin typeface="Vattenfall Hall" panose="00000500000000000000" pitchFamily="2" charset="0"/>
            </a:endParaRPr>
          </a:p>
        </p:txBody>
      </p:sp>
      <p:sp>
        <p:nvSpPr>
          <p:cNvPr id="3" name="Platshållare för innehåll 2">
            <a:extLst>
              <a:ext uri="{FF2B5EF4-FFF2-40B4-BE49-F238E27FC236}">
                <a16:creationId xmlns:a16="http://schemas.microsoft.com/office/drawing/2014/main" id="{7B9D0D0F-1FB3-44AE-A01D-6A7797B586B6}"/>
              </a:ext>
            </a:extLst>
          </p:cNvPr>
          <p:cNvSpPr>
            <a:spLocks noGrp="1"/>
          </p:cNvSpPr>
          <p:nvPr>
            <p:ph idx="1"/>
          </p:nvPr>
        </p:nvSpPr>
        <p:spPr>
          <a:xfrm>
            <a:off x="792000" y="1498938"/>
            <a:ext cx="7560000" cy="3188262"/>
          </a:xfrm>
        </p:spPr>
        <p:txBody>
          <a:bodyPr/>
          <a:lstStyle/>
          <a:p>
            <a:pPr>
              <a:lnSpc>
                <a:spcPct val="100000"/>
              </a:lnSpc>
              <a:spcBef>
                <a:spcPts val="0"/>
              </a:spcBef>
            </a:pPr>
            <a:endParaRPr lang="sv-SE" sz="1600" dirty="0">
              <a:latin typeface="Vattenfall Hall" panose="00000500000000000000" pitchFamily="2" charset="0"/>
            </a:endParaRPr>
          </a:p>
          <a:p>
            <a:pPr>
              <a:lnSpc>
                <a:spcPct val="100000"/>
              </a:lnSpc>
              <a:spcBef>
                <a:spcPts val="0"/>
              </a:spcBef>
            </a:pPr>
            <a:r>
              <a:rPr lang="sv-SE" sz="1600" dirty="0">
                <a:latin typeface="Vattenfall Hall" panose="00000500000000000000" pitchFamily="2" charset="0"/>
              </a:rPr>
              <a:t>Exceptionellt utmanande tider på energi- och bränslemarknaden.</a:t>
            </a:r>
          </a:p>
          <a:p>
            <a:pPr>
              <a:lnSpc>
                <a:spcPct val="100000"/>
              </a:lnSpc>
              <a:spcBef>
                <a:spcPts val="0"/>
              </a:spcBef>
            </a:pPr>
            <a:r>
              <a:rPr lang="sv-SE" sz="1000" dirty="0">
                <a:latin typeface="Vattenfall Hall" panose="00000500000000000000" pitchFamily="2" charset="0"/>
              </a:rPr>
              <a:t>Kriget i Ukraina har lett till höga gaspriser på kontinenten, vilket i sin tur har drivit upp elpriserna. Både Ryssland och</a:t>
            </a:r>
          </a:p>
          <a:p>
            <a:pPr>
              <a:lnSpc>
                <a:spcPct val="100000"/>
              </a:lnSpc>
              <a:spcBef>
                <a:spcPts val="0"/>
              </a:spcBef>
            </a:pPr>
            <a:r>
              <a:rPr lang="sv-SE" sz="1000" dirty="0">
                <a:latin typeface="Vattenfall Hall" panose="00000500000000000000" pitchFamily="2" charset="0"/>
              </a:rPr>
              <a:t>Ukraina har dessutom varit stora exportörer av biomassa och bortfallet har resulterat i rekordhöga priser. Efterfrågan på alternativa bränslen har drivits upp. Kriget har också försvårat läget inom frakt, med dyra och osäkra leveranser som följd. Det här har gjort att VB Energis produktionskostnader ökat med ca. 30 procent.</a:t>
            </a:r>
          </a:p>
          <a:p>
            <a:pPr>
              <a:lnSpc>
                <a:spcPct val="100000"/>
              </a:lnSpc>
              <a:spcBef>
                <a:spcPts val="0"/>
              </a:spcBef>
            </a:pPr>
            <a:endParaRPr lang="sv-SE" sz="1000" dirty="0">
              <a:latin typeface="Vattenfall Hall" panose="00000500000000000000" pitchFamily="2" charset="0"/>
            </a:endParaRPr>
          </a:p>
          <a:p>
            <a:pPr>
              <a:lnSpc>
                <a:spcPct val="100000"/>
              </a:lnSpc>
              <a:spcBef>
                <a:spcPts val="0"/>
              </a:spcBef>
            </a:pPr>
            <a:r>
              <a:rPr lang="sv-SE" sz="1600" dirty="0">
                <a:latin typeface="Vattenfall Hall" panose="00000500000000000000" pitchFamily="2" charset="0"/>
              </a:rPr>
              <a:t>Volatila elpriser</a:t>
            </a:r>
          </a:p>
          <a:p>
            <a:pPr>
              <a:lnSpc>
                <a:spcPct val="100000"/>
              </a:lnSpc>
              <a:spcBef>
                <a:spcPts val="0"/>
              </a:spcBef>
            </a:pPr>
            <a:endParaRPr lang="sv-SE" sz="1600" dirty="0">
              <a:latin typeface="Vattenfall Hall" panose="00000500000000000000" pitchFamily="2" charset="0"/>
            </a:endParaRPr>
          </a:p>
          <a:p>
            <a:pPr>
              <a:lnSpc>
                <a:spcPct val="100000"/>
              </a:lnSpc>
              <a:spcBef>
                <a:spcPts val="0"/>
              </a:spcBef>
            </a:pPr>
            <a:r>
              <a:rPr lang="sv-SE" sz="1600" dirty="0">
                <a:latin typeface="Vattenfall Hall" panose="00000500000000000000" pitchFamily="2" charset="0"/>
              </a:rPr>
              <a:t>Inflationstakten är hög</a:t>
            </a:r>
          </a:p>
          <a:p>
            <a:pPr>
              <a:lnSpc>
                <a:spcPct val="100000"/>
              </a:lnSpc>
              <a:spcBef>
                <a:spcPts val="0"/>
              </a:spcBef>
            </a:pPr>
            <a:endParaRPr lang="sv-SE" sz="1600" dirty="0">
              <a:latin typeface="Vattenfall Hall" panose="00000500000000000000" pitchFamily="2" charset="0"/>
            </a:endParaRPr>
          </a:p>
          <a:p>
            <a:pPr>
              <a:lnSpc>
                <a:spcPct val="100000"/>
              </a:lnSpc>
              <a:spcBef>
                <a:spcPts val="0"/>
              </a:spcBef>
            </a:pPr>
            <a:r>
              <a:rPr lang="sv-SE" sz="1600" dirty="0">
                <a:latin typeface="Vattenfall Hall" panose="00000500000000000000" pitchFamily="2" charset="0"/>
              </a:rPr>
              <a:t>Höjda räntor</a:t>
            </a:r>
          </a:p>
          <a:p>
            <a:pPr>
              <a:lnSpc>
                <a:spcPct val="100000"/>
              </a:lnSpc>
              <a:spcBef>
                <a:spcPts val="0"/>
              </a:spcBef>
            </a:pPr>
            <a:endParaRPr lang="sv-SE" sz="1600" dirty="0">
              <a:latin typeface="Vattenfall Hall" panose="00000500000000000000" pitchFamily="2" charset="0"/>
            </a:endParaRPr>
          </a:p>
          <a:p>
            <a:pPr>
              <a:lnSpc>
                <a:spcPct val="100000"/>
              </a:lnSpc>
              <a:spcBef>
                <a:spcPts val="0"/>
              </a:spcBef>
            </a:pPr>
            <a:r>
              <a:rPr lang="sv-SE" sz="1600" dirty="0">
                <a:latin typeface="Vattenfall Hall" panose="00000500000000000000" pitchFamily="2" charset="0"/>
              </a:rPr>
              <a:t>Lägre investeringsvilja i byggbranschen</a:t>
            </a:r>
          </a:p>
          <a:p>
            <a:pPr>
              <a:lnSpc>
                <a:spcPct val="100000"/>
              </a:lnSpc>
              <a:spcBef>
                <a:spcPts val="0"/>
              </a:spcBef>
            </a:pPr>
            <a:endParaRPr lang="sv-SE" sz="1600" dirty="0">
              <a:latin typeface="Vattenfall Hall" panose="00000500000000000000" pitchFamily="2" charset="0"/>
            </a:endParaRPr>
          </a:p>
          <a:p>
            <a:pPr>
              <a:lnSpc>
                <a:spcPct val="100000"/>
              </a:lnSpc>
              <a:spcBef>
                <a:spcPts val="0"/>
              </a:spcBef>
            </a:pPr>
            <a:endParaRPr lang="sv-SE" sz="1600" dirty="0">
              <a:latin typeface="Vattenfall Hall" panose="00000500000000000000" pitchFamily="2" charset="0"/>
            </a:endParaRPr>
          </a:p>
        </p:txBody>
      </p:sp>
      <p:sp>
        <p:nvSpPr>
          <p:cNvPr id="4" name="Platshållare för datum 3">
            <a:extLst>
              <a:ext uri="{FF2B5EF4-FFF2-40B4-BE49-F238E27FC236}">
                <a16:creationId xmlns:a16="http://schemas.microsoft.com/office/drawing/2014/main" id="{37460367-549E-4A29-BD12-7B5B89E0C452}"/>
              </a:ext>
            </a:extLst>
          </p:cNvPr>
          <p:cNvSpPr>
            <a:spLocks noGrp="1"/>
          </p:cNvSpPr>
          <p:nvPr>
            <p:ph type="dt" sz="half" idx="2"/>
          </p:nvPr>
        </p:nvSpPr>
        <p:spPr/>
        <p:txBody>
          <a:bodyPr/>
          <a:lstStyle/>
          <a:p>
            <a:fld id="{1B7FCC58-6C03-4214-A61D-92067F31ED60}" type="datetime1">
              <a:rPr lang="en-GB" smtClean="0"/>
              <a:t>05/06/2023</a:t>
            </a:fld>
            <a:endParaRPr lang="en-GB" dirty="0"/>
          </a:p>
        </p:txBody>
      </p:sp>
      <p:sp>
        <p:nvSpPr>
          <p:cNvPr id="5" name="Platshållare för sidfot 4">
            <a:extLst>
              <a:ext uri="{FF2B5EF4-FFF2-40B4-BE49-F238E27FC236}">
                <a16:creationId xmlns:a16="http://schemas.microsoft.com/office/drawing/2014/main" id="{25186E12-8204-48B4-A7E8-2EC6C14E288D}"/>
              </a:ext>
            </a:extLst>
          </p:cNvPr>
          <p:cNvSpPr>
            <a:spLocks noGrp="1"/>
          </p:cNvSpPr>
          <p:nvPr>
            <p:ph type="ftr" sz="quarter" idx="3"/>
          </p:nvPr>
        </p:nvSpPr>
        <p:spPr/>
        <p:txBody>
          <a:bodyPr/>
          <a:lstStyle/>
          <a:p>
            <a:r>
              <a:rPr lang="en-US"/>
              <a:t>C4 – Strictly confidential, C3 – Restricted, C2 – Internal, C1 – Public</a:t>
            </a:r>
            <a:endParaRPr lang="en-GB" dirty="0"/>
          </a:p>
        </p:txBody>
      </p:sp>
      <p:sp>
        <p:nvSpPr>
          <p:cNvPr id="6" name="Platshållare för bildnummer 5">
            <a:extLst>
              <a:ext uri="{FF2B5EF4-FFF2-40B4-BE49-F238E27FC236}">
                <a16:creationId xmlns:a16="http://schemas.microsoft.com/office/drawing/2014/main" id="{7F8F587E-44A9-4925-BF51-F3C9E7A0A50F}"/>
              </a:ext>
            </a:extLst>
          </p:cNvPr>
          <p:cNvSpPr>
            <a:spLocks noGrp="1"/>
          </p:cNvSpPr>
          <p:nvPr>
            <p:ph type="sldNum" sz="quarter" idx="4"/>
          </p:nvPr>
        </p:nvSpPr>
        <p:spPr/>
        <p:txBody>
          <a:bodyPr/>
          <a:lstStyle/>
          <a:p>
            <a:fld id="{B2B07D95-7C69-46C0-AD2A-2DA1650028AD}" type="slidenum">
              <a:rPr lang="en-GB" smtClean="0"/>
              <a:pPr/>
              <a:t>17</a:t>
            </a:fld>
            <a:endParaRPr lang="en-GB" dirty="0"/>
          </a:p>
        </p:txBody>
      </p:sp>
    </p:spTree>
    <p:extLst>
      <p:ext uri="{BB962C8B-B14F-4D97-AF65-F5344CB8AC3E}">
        <p14:creationId xmlns:p14="http://schemas.microsoft.com/office/powerpoint/2010/main" val="1541258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descr="En bild som visar pipa, industri, stål, metall&#10;&#10;Automatiskt genererad beskrivning">
            <a:extLst>
              <a:ext uri="{FF2B5EF4-FFF2-40B4-BE49-F238E27FC236}">
                <a16:creationId xmlns:a16="http://schemas.microsoft.com/office/drawing/2014/main" id="{2B504EE4-DE54-BAAB-EC95-0010BDA2AD66}"/>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t="11723" b="11723"/>
          <a:stretch/>
        </p:blipFill>
        <p:spPr>
          <a:xfrm>
            <a:off x="253030" y="162000"/>
            <a:ext cx="8785225" cy="4489200"/>
          </a:xfrm>
          <a:noFill/>
        </p:spPr>
      </p:pic>
      <p:sp>
        <p:nvSpPr>
          <p:cNvPr id="3" name="Rubrik 2">
            <a:extLst>
              <a:ext uri="{FF2B5EF4-FFF2-40B4-BE49-F238E27FC236}">
                <a16:creationId xmlns:a16="http://schemas.microsoft.com/office/drawing/2014/main" id="{8991B41C-CA24-0368-E6A6-7F1F2B3C32D5}"/>
              </a:ext>
            </a:extLst>
          </p:cNvPr>
          <p:cNvSpPr>
            <a:spLocks noGrp="1"/>
          </p:cNvSpPr>
          <p:nvPr>
            <p:ph type="ctrTitle"/>
          </p:nvPr>
        </p:nvSpPr>
        <p:spPr>
          <a:xfrm>
            <a:off x="105745" y="1482348"/>
            <a:ext cx="8795413" cy="1411571"/>
          </a:xfrm>
        </p:spPr>
        <p:txBody>
          <a:bodyPr anchor="ctr">
            <a:normAutofit/>
          </a:bodyPr>
          <a:lstStyle/>
          <a:p>
            <a:r>
              <a:rPr lang="sv-SE" sz="3500" dirty="0">
                <a:effectLst>
                  <a:outerShdw blurRad="38100" dist="38100" dir="2700000" algn="tl">
                    <a:srgbClr val="000000">
                      <a:alpha val="43137"/>
                    </a:srgbClr>
                  </a:outerShdw>
                </a:effectLst>
                <a:latin typeface="Vattenfall Hall" panose="00000500000000000000" pitchFamily="2" charset="0"/>
              </a:rPr>
              <a:t>6. Prispolicy, konkurrenskraft </a:t>
            </a:r>
            <a:br>
              <a:rPr lang="sv-SE" sz="3500" dirty="0">
                <a:effectLst>
                  <a:outerShdw blurRad="38100" dist="38100" dir="2700000" algn="tl">
                    <a:srgbClr val="000000">
                      <a:alpha val="43137"/>
                    </a:srgbClr>
                  </a:outerShdw>
                </a:effectLst>
                <a:latin typeface="Vattenfall Hall" panose="00000500000000000000" pitchFamily="2" charset="0"/>
              </a:rPr>
            </a:br>
            <a:r>
              <a:rPr lang="sv-SE" sz="3500" dirty="0">
                <a:effectLst>
                  <a:outerShdw blurRad="38100" dist="38100" dir="2700000" algn="tl">
                    <a:srgbClr val="000000">
                      <a:alpha val="43137"/>
                    </a:srgbClr>
                  </a:outerShdw>
                </a:effectLst>
                <a:latin typeface="Vattenfall Hall" panose="00000500000000000000" pitchFamily="2" charset="0"/>
              </a:rPr>
              <a:t>&amp; förutsättningar</a:t>
            </a:r>
            <a:br>
              <a:rPr lang="sv-SE" sz="3500" dirty="0">
                <a:effectLst>
                  <a:outerShdw blurRad="38100" dist="38100" dir="2700000" algn="tl">
                    <a:srgbClr val="000000">
                      <a:alpha val="43137"/>
                    </a:srgbClr>
                  </a:outerShdw>
                </a:effectLst>
                <a:latin typeface="Vattenfall Hall" panose="00000500000000000000" pitchFamily="2" charset="0"/>
              </a:rPr>
            </a:br>
            <a:endParaRPr lang="sv-SE" sz="3500" dirty="0">
              <a:effectLst>
                <a:outerShdw blurRad="38100" dist="38100" dir="2700000" algn="tl">
                  <a:srgbClr val="000000">
                    <a:alpha val="43137"/>
                  </a:srgbClr>
                </a:outerShdw>
              </a:effectLst>
              <a:latin typeface="Vattenfall Hall" panose="00000500000000000000" pitchFamily="2" charset="0"/>
            </a:endParaRPr>
          </a:p>
        </p:txBody>
      </p:sp>
      <p:sp>
        <p:nvSpPr>
          <p:cNvPr id="6" name="Platshållare för datum 5">
            <a:extLst>
              <a:ext uri="{FF2B5EF4-FFF2-40B4-BE49-F238E27FC236}">
                <a16:creationId xmlns:a16="http://schemas.microsoft.com/office/drawing/2014/main" id="{ED1D3904-56A0-8A87-BDA2-276A574C6117}"/>
              </a:ext>
            </a:extLst>
          </p:cNvPr>
          <p:cNvSpPr>
            <a:spLocks noGrp="1"/>
          </p:cNvSpPr>
          <p:nvPr>
            <p:ph type="dt" sz="half" idx="2"/>
          </p:nvPr>
        </p:nvSpPr>
        <p:spPr>
          <a:xfrm>
            <a:off x="179387" y="4748400"/>
            <a:ext cx="932265" cy="135000"/>
          </a:xfrm>
        </p:spPr>
        <p:txBody>
          <a:bodyPr anchor="b">
            <a:normAutofit/>
          </a:bodyPr>
          <a:lstStyle/>
          <a:p>
            <a:pPr>
              <a:spcAft>
                <a:spcPts val="600"/>
              </a:spcAft>
            </a:pPr>
            <a:fld id="{0E7DE5B6-5689-4619-994D-0922C03028BC}" type="datetime1">
              <a:rPr lang="en-GB" smtClean="0"/>
              <a:pPr>
                <a:spcAft>
                  <a:spcPts val="600"/>
                </a:spcAft>
              </a:pPr>
              <a:t>05/06/2023</a:t>
            </a:fld>
            <a:endParaRPr lang="en-GB"/>
          </a:p>
        </p:txBody>
      </p:sp>
      <p:sp>
        <p:nvSpPr>
          <p:cNvPr id="7" name="Platshållare för sidfot 6">
            <a:extLst>
              <a:ext uri="{FF2B5EF4-FFF2-40B4-BE49-F238E27FC236}">
                <a16:creationId xmlns:a16="http://schemas.microsoft.com/office/drawing/2014/main" id="{D8CC096A-DCA0-10AE-7493-8594A36DE667}"/>
              </a:ext>
            </a:extLst>
          </p:cNvPr>
          <p:cNvSpPr>
            <a:spLocks noGrp="1"/>
          </p:cNvSpPr>
          <p:nvPr>
            <p:ph type="ftr" sz="quarter" idx="3"/>
          </p:nvPr>
        </p:nvSpPr>
        <p:spPr>
          <a:xfrm>
            <a:off x="179387" y="4856400"/>
            <a:ext cx="2620800" cy="135000"/>
          </a:xfrm>
        </p:spPr>
        <p:txBody>
          <a:bodyPr anchor="b">
            <a:normAutofit/>
          </a:bodyPr>
          <a:lstStyle/>
          <a:p>
            <a:pPr>
              <a:spcAft>
                <a:spcPts val="600"/>
              </a:spcAft>
            </a:pPr>
            <a:r>
              <a:rPr lang="en-US"/>
              <a:t>C4 – Strictly confidential, C3 – Restricted, C2 – Internal, C1 – Public</a:t>
            </a:r>
            <a:endParaRPr lang="en-GB"/>
          </a:p>
        </p:txBody>
      </p:sp>
      <p:sp>
        <p:nvSpPr>
          <p:cNvPr id="8" name="Platshållare för bildnummer 7">
            <a:extLst>
              <a:ext uri="{FF2B5EF4-FFF2-40B4-BE49-F238E27FC236}">
                <a16:creationId xmlns:a16="http://schemas.microsoft.com/office/drawing/2014/main" id="{23CD6D8A-DCF7-7762-B27C-AFB22E97BE06}"/>
              </a:ext>
            </a:extLst>
          </p:cNvPr>
          <p:cNvSpPr>
            <a:spLocks noGrp="1"/>
          </p:cNvSpPr>
          <p:nvPr>
            <p:ph type="sldNum" sz="quarter" idx="4"/>
          </p:nvPr>
        </p:nvSpPr>
        <p:spPr>
          <a:xfrm>
            <a:off x="8600400" y="4806000"/>
            <a:ext cx="374400" cy="180000"/>
          </a:xfrm>
        </p:spPr>
        <p:txBody>
          <a:bodyPr anchor="b">
            <a:normAutofit/>
          </a:bodyPr>
          <a:lstStyle/>
          <a:p>
            <a:pPr>
              <a:spcAft>
                <a:spcPts val="600"/>
              </a:spcAft>
            </a:pPr>
            <a:fld id="{B2B07D95-7C69-46C0-AD2A-2DA1650028AD}" type="slidenum">
              <a:rPr lang="en-GB" smtClean="0"/>
              <a:pPr>
                <a:spcAft>
                  <a:spcPts val="600"/>
                </a:spcAft>
              </a:pPr>
              <a:t>18</a:t>
            </a:fld>
            <a:endParaRPr lang="en-GB"/>
          </a:p>
        </p:txBody>
      </p:sp>
    </p:spTree>
    <p:extLst>
      <p:ext uri="{BB962C8B-B14F-4D97-AF65-F5344CB8AC3E}">
        <p14:creationId xmlns:p14="http://schemas.microsoft.com/office/powerpoint/2010/main" val="4060512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z="3500" dirty="0">
                <a:latin typeface="Vattenfall Hall" panose="00000500000000000000" pitchFamily="2" charset="0"/>
              </a:rPr>
              <a:t>Prispolicy – avvägning mellan två kriterier</a:t>
            </a:r>
          </a:p>
        </p:txBody>
      </p:sp>
      <p:sp>
        <p:nvSpPr>
          <p:cNvPr id="6" name="Slide Number Placeholder 5"/>
          <p:cNvSpPr>
            <a:spLocks noGrp="1"/>
          </p:cNvSpPr>
          <p:nvPr>
            <p:ph type="sldNum" sz="quarter" idx="4"/>
          </p:nvPr>
        </p:nvSpPr>
        <p:spPr/>
        <p:txBody>
          <a:bodyPr/>
          <a:lstStyle/>
          <a:p>
            <a:fld id="{B2B07D95-7C69-46C0-AD2A-2DA1650028AD}" type="slidenum">
              <a:rPr lang="en-GB" noProof="0" smtClean="0"/>
              <a:pPr/>
              <a:t>19</a:t>
            </a:fld>
            <a:endParaRPr lang="en-GB" noProof="0"/>
          </a:p>
        </p:txBody>
      </p:sp>
      <p:sp>
        <p:nvSpPr>
          <p:cNvPr id="8" name="Rectangle 32"/>
          <p:cNvSpPr>
            <a:spLocks noChangeArrowheads="1"/>
          </p:cNvSpPr>
          <p:nvPr/>
        </p:nvSpPr>
        <p:spPr bwMode="gray">
          <a:xfrm>
            <a:off x="809625" y="1491630"/>
            <a:ext cx="1771649" cy="1464231"/>
          </a:xfrm>
          <a:prstGeom prst="roundRect">
            <a:avLst/>
          </a:prstGeom>
          <a:solidFill>
            <a:schemeClr val="accent2"/>
          </a:solidFill>
          <a:ln w="9525">
            <a:solidFill>
              <a:schemeClr val="tx1"/>
            </a:solidFill>
            <a:miter lim="800000"/>
            <a:headEnd/>
            <a:tailEnd/>
          </a:ln>
        </p:spPr>
        <p:txBody>
          <a:bodyPr lIns="0" tIns="0" rIns="0" bIns="0" anchor="ctr"/>
          <a:lstStyle/>
          <a:p>
            <a:pPr algn="ctr" defTabSz="914378" eaLnBrk="0" hangingPunct="0">
              <a:buClr>
                <a:schemeClr val="accent2"/>
              </a:buClr>
            </a:pPr>
            <a:r>
              <a:rPr lang="sv-SE" sz="1500" b="1" kern="0" dirty="0">
                <a:latin typeface="Vattenfall Hall" panose="00000500000000000000" pitchFamily="2" charset="0"/>
                <a:ea typeface="MS PGothic" pitchFamily="34" charset="-128"/>
              </a:rPr>
              <a:t>Konkurrenskraft</a:t>
            </a:r>
          </a:p>
        </p:txBody>
      </p:sp>
      <p:sp>
        <p:nvSpPr>
          <p:cNvPr id="9" name="Rectangle 32"/>
          <p:cNvSpPr>
            <a:spLocks noChangeArrowheads="1"/>
          </p:cNvSpPr>
          <p:nvPr/>
        </p:nvSpPr>
        <p:spPr bwMode="gray">
          <a:xfrm>
            <a:off x="809625" y="3042349"/>
            <a:ext cx="1771649" cy="1464231"/>
          </a:xfrm>
          <a:prstGeom prst="roundRect">
            <a:avLst/>
          </a:prstGeom>
          <a:solidFill>
            <a:schemeClr val="accent1"/>
          </a:solidFill>
          <a:ln w="9525">
            <a:solidFill>
              <a:schemeClr val="tx1"/>
            </a:solidFill>
            <a:miter lim="800000"/>
            <a:headEnd/>
            <a:tailEnd/>
          </a:ln>
        </p:spPr>
        <p:txBody>
          <a:bodyPr lIns="0" tIns="0" rIns="0" bIns="0" anchor="ctr"/>
          <a:lstStyle/>
          <a:p>
            <a:pPr algn="ctr" defTabSz="914378" eaLnBrk="0" hangingPunct="0">
              <a:buClr>
                <a:schemeClr val="accent2"/>
              </a:buClr>
            </a:pPr>
            <a:r>
              <a:rPr lang="sv-SE" sz="1500" b="1" kern="0" dirty="0">
                <a:solidFill>
                  <a:schemeClr val="bg1"/>
                </a:solidFill>
                <a:latin typeface="Vattenfall Hall" panose="00000500000000000000" pitchFamily="2" charset="0"/>
                <a:ea typeface="MS PGothic" pitchFamily="34" charset="-128"/>
              </a:rPr>
              <a:t>Långsiktighet</a:t>
            </a:r>
          </a:p>
        </p:txBody>
      </p:sp>
      <p:sp>
        <p:nvSpPr>
          <p:cNvPr id="10" name="textruta 10"/>
          <p:cNvSpPr txBox="1"/>
          <p:nvPr/>
        </p:nvSpPr>
        <p:spPr>
          <a:xfrm>
            <a:off x="2714624" y="3042350"/>
            <a:ext cx="6015253" cy="1379101"/>
          </a:xfrm>
          <a:prstGeom prst="roundRect">
            <a:avLst/>
          </a:prstGeom>
          <a:noFill/>
          <a:ln>
            <a:solidFill>
              <a:schemeClr val="tx1"/>
            </a:solidFill>
          </a:ln>
        </p:spPr>
        <p:txBody>
          <a:bodyPr wrap="square" rtlCol="0">
            <a:spAutoFit/>
          </a:bodyPr>
          <a:lstStyle/>
          <a:p>
            <a:r>
              <a:rPr lang="sv-SE" sz="1500" dirty="0">
                <a:latin typeface="Vattenfall Hall" panose="00000500000000000000" pitchFamily="2" charset="0"/>
              </a:rPr>
              <a:t>Syftet med denna princip är att erbjuda en förutsägbarhet i prissättningen utan kraftiga svängningar. Detta innebär i praktiken att fjärrvärmepriset ett enskilt år kan avvika något uppåt eller nedåt jämfört med alternativen men över tid skall alltid fjärrvärmepriset vara konkurrenskraftigt. </a:t>
            </a:r>
          </a:p>
        </p:txBody>
      </p:sp>
      <p:sp>
        <p:nvSpPr>
          <p:cNvPr id="11" name="textruta 11"/>
          <p:cNvSpPr txBox="1"/>
          <p:nvPr/>
        </p:nvSpPr>
        <p:spPr>
          <a:xfrm>
            <a:off x="2714624" y="1491630"/>
            <a:ext cx="6015253" cy="1379101"/>
          </a:xfrm>
          <a:prstGeom prst="roundRect">
            <a:avLst/>
          </a:prstGeom>
          <a:noFill/>
          <a:ln>
            <a:solidFill>
              <a:schemeClr val="tx1"/>
            </a:solidFill>
          </a:ln>
        </p:spPr>
        <p:txBody>
          <a:bodyPr wrap="square" rtlCol="0">
            <a:spAutoFit/>
          </a:bodyPr>
          <a:lstStyle/>
          <a:p>
            <a:pPr fontAlgn="base">
              <a:spcBef>
                <a:spcPts val="450"/>
              </a:spcBef>
              <a:spcAft>
                <a:spcPct val="0"/>
              </a:spcAft>
              <a:buClr>
                <a:srgbClr val="172B47"/>
              </a:buClr>
              <a:buSzPct val="100000"/>
            </a:pPr>
            <a:r>
              <a:rPr lang="sv-SE" sz="1500" dirty="0">
                <a:latin typeface="Vattenfall Hall" panose="00000500000000000000" pitchFamily="2" charset="0"/>
              </a:rPr>
              <a:t>Fjärrvärme skall vara konkurrenskraftig mot andra uppvärmningsalternativ och skall dessutom beakta de mervärden som finns - enkelhet, säkerhet och hållbarhet. Fjärrvärme skall således vara värdebaserat och spegla produktens värde för våra kunder.  </a:t>
            </a:r>
          </a:p>
        </p:txBody>
      </p:sp>
      <p:sp>
        <p:nvSpPr>
          <p:cNvPr id="13" name="Platshållare för datum 2">
            <a:extLst>
              <a:ext uri="{FF2B5EF4-FFF2-40B4-BE49-F238E27FC236}">
                <a16:creationId xmlns:a16="http://schemas.microsoft.com/office/drawing/2014/main" id="{6F30B130-908B-463F-9DB5-F1206D22DD80}"/>
              </a:ext>
            </a:extLst>
          </p:cNvPr>
          <p:cNvSpPr>
            <a:spLocks noGrp="1"/>
          </p:cNvSpPr>
          <p:nvPr>
            <p:ph type="dt" sz="half" idx="2"/>
          </p:nvPr>
        </p:nvSpPr>
        <p:spPr>
          <a:xfrm>
            <a:off x="179387" y="4748400"/>
            <a:ext cx="932265" cy="135000"/>
          </a:xfrm>
        </p:spPr>
        <p:txBody>
          <a:bodyPr/>
          <a:lstStyle/>
          <a:p>
            <a:fld id="{52DCD984-E5C5-4C78-9C23-D5C1E24674F6}" type="datetime1">
              <a:rPr lang="en-GB" smtClean="0"/>
              <a:t>05/06/2023</a:t>
            </a:fld>
            <a:endParaRPr lang="en-GB" dirty="0"/>
          </a:p>
        </p:txBody>
      </p:sp>
      <p:sp>
        <p:nvSpPr>
          <p:cNvPr id="14" name="Platshållare för sidfot 3">
            <a:extLst>
              <a:ext uri="{FF2B5EF4-FFF2-40B4-BE49-F238E27FC236}">
                <a16:creationId xmlns:a16="http://schemas.microsoft.com/office/drawing/2014/main" id="{E809F699-0655-4C6F-AB28-C0785D300AA0}"/>
              </a:ext>
            </a:extLst>
          </p:cNvPr>
          <p:cNvSpPr>
            <a:spLocks noGrp="1"/>
          </p:cNvSpPr>
          <p:nvPr>
            <p:ph type="ftr" sz="quarter" idx="3"/>
          </p:nvPr>
        </p:nvSpPr>
        <p:spPr>
          <a:xfrm>
            <a:off x="179387" y="4856400"/>
            <a:ext cx="2620800" cy="135000"/>
          </a:xfrm>
        </p:spPr>
        <p:txBody>
          <a:bodyPr/>
          <a:lstStyle/>
          <a:p>
            <a:r>
              <a:rPr lang="en-US"/>
              <a:t>C4 – Strictly confidential, C3 – Restricted, C2 – Internal, C1 – Public</a:t>
            </a:r>
            <a:endParaRPr lang="en-GB" dirty="0"/>
          </a:p>
        </p:txBody>
      </p:sp>
    </p:spTree>
    <p:extLst>
      <p:ext uri="{BB962C8B-B14F-4D97-AF65-F5344CB8AC3E}">
        <p14:creationId xmlns:p14="http://schemas.microsoft.com/office/powerpoint/2010/main" val="4045692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97A7B02E-6089-4375-833A-15A6102D6B2B}"/>
              </a:ext>
            </a:extLst>
          </p:cNvPr>
          <p:cNvSpPr>
            <a:spLocks noGrp="1"/>
          </p:cNvSpPr>
          <p:nvPr>
            <p:ph type="title"/>
          </p:nvPr>
        </p:nvSpPr>
        <p:spPr>
          <a:xfrm>
            <a:off x="273840" y="525600"/>
            <a:ext cx="7056440" cy="1498314"/>
          </a:xfrm>
        </p:spPr>
        <p:txBody>
          <a:bodyPr/>
          <a:lstStyle/>
          <a:p>
            <a:r>
              <a:rPr lang="sv-SE" sz="3500" dirty="0">
                <a:solidFill>
                  <a:srgbClr val="FF0000"/>
                </a:solidFill>
              </a:rPr>
              <a:t>Innan vi börjar- Säkerheten först!</a:t>
            </a:r>
          </a:p>
        </p:txBody>
      </p:sp>
      <p:sp>
        <p:nvSpPr>
          <p:cNvPr id="13" name="textruta 12">
            <a:extLst>
              <a:ext uri="{FF2B5EF4-FFF2-40B4-BE49-F238E27FC236}">
                <a16:creationId xmlns:a16="http://schemas.microsoft.com/office/drawing/2014/main" id="{B2C3FFAB-1106-4999-9C73-30B0F1AC95ED}"/>
              </a:ext>
            </a:extLst>
          </p:cNvPr>
          <p:cNvSpPr txBox="1"/>
          <p:nvPr/>
        </p:nvSpPr>
        <p:spPr>
          <a:xfrm>
            <a:off x="345581" y="1206296"/>
            <a:ext cx="2244401" cy="2400657"/>
          </a:xfrm>
          <a:prstGeom prst="rect">
            <a:avLst/>
          </a:prstGeom>
          <a:noFill/>
        </p:spPr>
        <p:txBody>
          <a:bodyPr wrap="square" rtlCol="0">
            <a:spAutoFit/>
          </a:bodyPr>
          <a:lstStyle/>
          <a:p>
            <a:pPr defTabSz="685724">
              <a:defRPr/>
            </a:pPr>
            <a:r>
              <a:rPr lang="sv-SE" sz="1500" b="1" dirty="0">
                <a:solidFill>
                  <a:srgbClr val="000000"/>
                </a:solidFill>
                <a:latin typeface="Arial" panose="020B0604020202020204"/>
              </a:rPr>
              <a:t>Vid skada eller ohälsa</a:t>
            </a:r>
          </a:p>
          <a:p>
            <a:pPr defTabSz="685724">
              <a:defRPr/>
            </a:pPr>
            <a:endParaRPr lang="sv-SE" sz="1350" dirty="0">
              <a:solidFill>
                <a:srgbClr val="000000"/>
              </a:solidFill>
              <a:latin typeface="Arial" panose="020B0604020202020204"/>
            </a:endParaRPr>
          </a:p>
          <a:p>
            <a:pPr marL="685724" lvl="2" defTabSz="685724">
              <a:defRPr/>
            </a:pPr>
            <a:r>
              <a:rPr lang="sv-SE" sz="1350" dirty="0">
                <a:solidFill>
                  <a:srgbClr val="000000"/>
                </a:solidFill>
                <a:latin typeface="Arial" panose="020B0604020202020204"/>
              </a:rPr>
              <a:t>Vid Nödfall</a:t>
            </a:r>
          </a:p>
          <a:p>
            <a:pPr marL="685724" lvl="2" defTabSz="685724">
              <a:defRPr/>
            </a:pPr>
            <a:r>
              <a:rPr lang="sv-SE" sz="1350" dirty="0">
                <a:solidFill>
                  <a:srgbClr val="000000"/>
                </a:solidFill>
                <a:latin typeface="Arial" panose="020B0604020202020204"/>
              </a:rPr>
              <a:t>Ring: 112</a:t>
            </a:r>
          </a:p>
          <a:p>
            <a:pPr marL="685724" lvl="2" defTabSz="685724">
              <a:defRPr/>
            </a:pPr>
            <a:endParaRPr lang="sv-SE" sz="1350" dirty="0">
              <a:solidFill>
                <a:srgbClr val="000000"/>
              </a:solidFill>
              <a:latin typeface="Arial" panose="020B0604020202020204"/>
            </a:endParaRPr>
          </a:p>
          <a:p>
            <a:pPr marL="685724" lvl="2" defTabSz="685724">
              <a:defRPr/>
            </a:pPr>
            <a:endParaRPr lang="sv-SE" sz="1350" dirty="0">
              <a:solidFill>
                <a:srgbClr val="000000"/>
              </a:solidFill>
              <a:latin typeface="Arial" panose="020B0604020202020204"/>
            </a:endParaRPr>
          </a:p>
          <a:p>
            <a:pPr marL="685724" lvl="2" defTabSz="685724">
              <a:defRPr/>
            </a:pPr>
            <a:r>
              <a:rPr lang="sv-SE" sz="1350" dirty="0">
                <a:solidFill>
                  <a:srgbClr val="000000"/>
                </a:solidFill>
                <a:latin typeface="Arial" panose="020B0604020202020204"/>
              </a:rPr>
              <a:t>Första hjälpen</a:t>
            </a:r>
          </a:p>
          <a:p>
            <a:pPr marL="685724" lvl="2" defTabSz="685724">
              <a:defRPr/>
            </a:pPr>
            <a:endParaRPr lang="sv-SE" sz="1350" dirty="0">
              <a:solidFill>
                <a:srgbClr val="000000"/>
              </a:solidFill>
              <a:latin typeface="Arial" panose="020B0604020202020204"/>
            </a:endParaRPr>
          </a:p>
          <a:p>
            <a:pPr marL="685724" lvl="2" defTabSz="685724">
              <a:defRPr/>
            </a:pPr>
            <a:endParaRPr lang="sv-SE" sz="1350" dirty="0">
              <a:solidFill>
                <a:srgbClr val="000000"/>
              </a:solidFill>
              <a:latin typeface="Arial" panose="020B0604020202020204"/>
            </a:endParaRPr>
          </a:p>
          <a:p>
            <a:pPr marL="685724" lvl="2" defTabSz="685724">
              <a:defRPr/>
            </a:pPr>
            <a:endParaRPr lang="sv-SE" sz="1350" dirty="0">
              <a:solidFill>
                <a:srgbClr val="000000"/>
              </a:solidFill>
              <a:latin typeface="Arial" panose="020B0604020202020204"/>
            </a:endParaRPr>
          </a:p>
          <a:p>
            <a:pPr marL="685724" lvl="2" defTabSz="685724">
              <a:defRPr/>
            </a:pPr>
            <a:r>
              <a:rPr lang="sv-SE" sz="1350" dirty="0">
                <a:solidFill>
                  <a:srgbClr val="000000"/>
                </a:solidFill>
                <a:latin typeface="Arial" panose="020B0604020202020204"/>
              </a:rPr>
              <a:t>Hjärtstartare</a:t>
            </a:r>
          </a:p>
        </p:txBody>
      </p:sp>
      <p:pic>
        <p:nvPicPr>
          <p:cNvPr id="14" name="Bildobjekt 13">
            <a:extLst>
              <a:ext uri="{FF2B5EF4-FFF2-40B4-BE49-F238E27FC236}">
                <a16:creationId xmlns:a16="http://schemas.microsoft.com/office/drawing/2014/main" id="{84BBC9B9-CFD8-46E9-8C67-CB96BC73E278}"/>
              </a:ext>
            </a:extLst>
          </p:cNvPr>
          <p:cNvPicPr>
            <a:picLocks noChangeAspect="1"/>
          </p:cNvPicPr>
          <p:nvPr/>
        </p:nvPicPr>
        <p:blipFill rotWithShape="1">
          <a:blip r:embed="rId2"/>
          <a:srcRect l="18825" r="17824"/>
          <a:stretch/>
        </p:blipFill>
        <p:spPr>
          <a:xfrm>
            <a:off x="342191" y="3145289"/>
            <a:ext cx="438152" cy="603434"/>
          </a:xfrm>
          <a:prstGeom prst="rect">
            <a:avLst/>
          </a:prstGeom>
        </p:spPr>
      </p:pic>
      <p:cxnSp>
        <p:nvCxnSpPr>
          <p:cNvPr id="16" name="Rak koppling 15">
            <a:extLst>
              <a:ext uri="{FF2B5EF4-FFF2-40B4-BE49-F238E27FC236}">
                <a16:creationId xmlns:a16="http://schemas.microsoft.com/office/drawing/2014/main" id="{3305AF1D-EDB9-47AC-9360-632B57FCA705}"/>
              </a:ext>
            </a:extLst>
          </p:cNvPr>
          <p:cNvCxnSpPr/>
          <p:nvPr/>
        </p:nvCxnSpPr>
        <p:spPr>
          <a:xfrm>
            <a:off x="2518581" y="1183229"/>
            <a:ext cx="0" cy="324792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ruta 17">
            <a:extLst>
              <a:ext uri="{FF2B5EF4-FFF2-40B4-BE49-F238E27FC236}">
                <a16:creationId xmlns:a16="http://schemas.microsoft.com/office/drawing/2014/main" id="{9A4C5712-F300-4C77-A8B7-A2A8A85512EE}"/>
              </a:ext>
            </a:extLst>
          </p:cNvPr>
          <p:cNvSpPr txBox="1"/>
          <p:nvPr/>
        </p:nvSpPr>
        <p:spPr>
          <a:xfrm>
            <a:off x="2703361" y="1206296"/>
            <a:ext cx="1970003" cy="1985159"/>
          </a:xfrm>
          <a:prstGeom prst="rect">
            <a:avLst/>
          </a:prstGeom>
          <a:noFill/>
        </p:spPr>
        <p:txBody>
          <a:bodyPr wrap="square" rtlCol="0">
            <a:spAutoFit/>
          </a:bodyPr>
          <a:lstStyle/>
          <a:p>
            <a:pPr defTabSz="685724">
              <a:defRPr/>
            </a:pPr>
            <a:r>
              <a:rPr lang="sv-SE" sz="1500" b="1" dirty="0">
                <a:solidFill>
                  <a:srgbClr val="000000"/>
                </a:solidFill>
                <a:latin typeface="Arial" panose="020B0604020202020204"/>
              </a:rPr>
              <a:t>Om brand uppstår</a:t>
            </a:r>
          </a:p>
          <a:p>
            <a:pPr marL="342863" lvl="1" defTabSz="685724">
              <a:defRPr/>
            </a:pPr>
            <a:endParaRPr lang="sv-SE" sz="1350" dirty="0">
              <a:solidFill>
                <a:srgbClr val="000000"/>
              </a:solidFill>
              <a:latin typeface="Arial" panose="020B0604020202020204"/>
            </a:endParaRPr>
          </a:p>
          <a:p>
            <a:pPr marL="685724" lvl="2" defTabSz="685724">
              <a:defRPr/>
            </a:pPr>
            <a:r>
              <a:rPr lang="sv-SE" sz="1350" dirty="0">
                <a:solidFill>
                  <a:srgbClr val="000000"/>
                </a:solidFill>
                <a:latin typeface="Arial" panose="020B0604020202020204"/>
              </a:rPr>
              <a:t>Vid Nödfall</a:t>
            </a:r>
          </a:p>
          <a:p>
            <a:pPr marL="685724" lvl="2" defTabSz="685724">
              <a:defRPr/>
            </a:pPr>
            <a:r>
              <a:rPr lang="sv-SE" sz="1350" dirty="0">
                <a:solidFill>
                  <a:srgbClr val="000000"/>
                </a:solidFill>
                <a:latin typeface="Arial" panose="020B0604020202020204"/>
              </a:rPr>
              <a:t>Ring: 112</a:t>
            </a:r>
          </a:p>
          <a:p>
            <a:pPr marL="685724" lvl="2" defTabSz="685724">
              <a:defRPr/>
            </a:pPr>
            <a:endParaRPr lang="sv-SE" sz="1350" dirty="0">
              <a:solidFill>
                <a:srgbClr val="000000"/>
              </a:solidFill>
              <a:latin typeface="Arial" panose="020B0604020202020204"/>
            </a:endParaRPr>
          </a:p>
          <a:p>
            <a:pPr marL="685724" lvl="2" defTabSz="685724">
              <a:defRPr/>
            </a:pPr>
            <a:endParaRPr lang="sv-SE" sz="1350" dirty="0">
              <a:solidFill>
                <a:srgbClr val="000000"/>
              </a:solidFill>
              <a:latin typeface="Arial" panose="020B0604020202020204"/>
            </a:endParaRPr>
          </a:p>
          <a:p>
            <a:pPr marL="685724" lvl="2" defTabSz="685724">
              <a:defRPr/>
            </a:pPr>
            <a:endParaRPr lang="sv-SE" sz="1350" dirty="0">
              <a:solidFill>
                <a:srgbClr val="000000"/>
              </a:solidFill>
              <a:latin typeface="Arial" panose="020B0604020202020204"/>
            </a:endParaRPr>
          </a:p>
          <a:p>
            <a:pPr marL="685724" lvl="2" defTabSz="685724">
              <a:defRPr/>
            </a:pPr>
            <a:r>
              <a:rPr lang="sv-SE" sz="1350" dirty="0">
                <a:solidFill>
                  <a:srgbClr val="000000"/>
                </a:solidFill>
                <a:latin typeface="Arial" panose="020B0604020202020204"/>
              </a:rPr>
              <a:t>Brandsläckare</a:t>
            </a:r>
          </a:p>
          <a:p>
            <a:pPr marL="685724" lvl="2" defTabSz="685724">
              <a:defRPr/>
            </a:pPr>
            <a:endParaRPr lang="sv-SE" sz="1350" dirty="0">
              <a:solidFill>
                <a:srgbClr val="000000"/>
              </a:solidFill>
              <a:latin typeface="Arial" panose="020B0604020202020204"/>
            </a:endParaRPr>
          </a:p>
        </p:txBody>
      </p:sp>
      <p:sp>
        <p:nvSpPr>
          <p:cNvPr id="19" name="textruta 18">
            <a:extLst>
              <a:ext uri="{FF2B5EF4-FFF2-40B4-BE49-F238E27FC236}">
                <a16:creationId xmlns:a16="http://schemas.microsoft.com/office/drawing/2014/main" id="{C9698300-1723-412F-BA84-56A8A83F739E}"/>
              </a:ext>
            </a:extLst>
          </p:cNvPr>
          <p:cNvSpPr txBox="1"/>
          <p:nvPr/>
        </p:nvSpPr>
        <p:spPr>
          <a:xfrm>
            <a:off x="5049979" y="1206296"/>
            <a:ext cx="1888162" cy="3231654"/>
          </a:xfrm>
          <a:prstGeom prst="rect">
            <a:avLst/>
          </a:prstGeom>
          <a:noFill/>
        </p:spPr>
        <p:txBody>
          <a:bodyPr wrap="square" rtlCol="0">
            <a:spAutoFit/>
          </a:bodyPr>
          <a:lstStyle/>
          <a:p>
            <a:pPr defTabSz="685724">
              <a:defRPr/>
            </a:pPr>
            <a:r>
              <a:rPr lang="sv-SE" sz="1500" b="1" dirty="0">
                <a:solidFill>
                  <a:srgbClr val="000000"/>
                </a:solidFill>
                <a:latin typeface="Arial" panose="020B0604020202020204"/>
              </a:rPr>
              <a:t>Vid utrymning</a:t>
            </a:r>
          </a:p>
          <a:p>
            <a:pPr defTabSz="685724">
              <a:defRPr/>
            </a:pPr>
            <a:endParaRPr lang="sv-SE" sz="1350" dirty="0">
              <a:solidFill>
                <a:srgbClr val="000000"/>
              </a:solidFill>
              <a:latin typeface="Arial" panose="020B0604020202020204"/>
            </a:endParaRPr>
          </a:p>
          <a:p>
            <a:pPr marL="342863" lvl="1" defTabSz="685724">
              <a:defRPr/>
            </a:pPr>
            <a:r>
              <a:rPr lang="sv-SE" sz="1350" dirty="0">
                <a:solidFill>
                  <a:srgbClr val="000000"/>
                </a:solidFill>
                <a:latin typeface="Arial" panose="020B0604020202020204"/>
              </a:rPr>
              <a:t>Larmsignal kommer att höras</a:t>
            </a:r>
          </a:p>
          <a:p>
            <a:pPr marL="342863" lvl="1" defTabSz="685724">
              <a:defRPr/>
            </a:pPr>
            <a:endParaRPr lang="sv-SE" sz="1350" dirty="0">
              <a:solidFill>
                <a:srgbClr val="000000"/>
              </a:solidFill>
              <a:latin typeface="Arial" panose="020B0604020202020204"/>
            </a:endParaRPr>
          </a:p>
          <a:p>
            <a:pPr marL="342863" lvl="1" defTabSz="685724">
              <a:defRPr/>
            </a:pPr>
            <a:endParaRPr lang="sv-SE" sz="1350" dirty="0">
              <a:solidFill>
                <a:srgbClr val="000000"/>
              </a:solidFill>
              <a:latin typeface="Arial" panose="020B0604020202020204"/>
            </a:endParaRPr>
          </a:p>
          <a:p>
            <a:pPr marL="342863" lvl="1" defTabSz="685724">
              <a:defRPr/>
            </a:pPr>
            <a:r>
              <a:rPr lang="sv-SE" sz="1350" dirty="0">
                <a:solidFill>
                  <a:srgbClr val="000000"/>
                </a:solidFill>
                <a:latin typeface="Arial" panose="020B0604020202020204"/>
              </a:rPr>
              <a:t>Utrymningsvägar är skyltade</a:t>
            </a:r>
          </a:p>
          <a:p>
            <a:pPr marL="342863" lvl="1" defTabSz="685724">
              <a:defRPr/>
            </a:pPr>
            <a:endParaRPr lang="sv-SE" sz="1350" dirty="0">
              <a:solidFill>
                <a:srgbClr val="000000"/>
              </a:solidFill>
              <a:latin typeface="Arial" panose="020B0604020202020204"/>
            </a:endParaRPr>
          </a:p>
          <a:p>
            <a:pPr marL="342863" lvl="1" defTabSz="685724">
              <a:defRPr/>
            </a:pPr>
            <a:endParaRPr lang="sv-SE" sz="1350" dirty="0">
              <a:solidFill>
                <a:srgbClr val="000000"/>
              </a:solidFill>
              <a:latin typeface="Arial" panose="020B0604020202020204"/>
            </a:endParaRPr>
          </a:p>
          <a:p>
            <a:pPr marL="342863" lvl="1" defTabSz="685724">
              <a:defRPr/>
            </a:pPr>
            <a:r>
              <a:rPr lang="sv-SE" sz="1350" dirty="0">
                <a:solidFill>
                  <a:srgbClr val="000000"/>
                </a:solidFill>
                <a:latin typeface="Arial" panose="020B0604020202020204"/>
              </a:rPr>
              <a:t>Använd inte hissen</a:t>
            </a:r>
          </a:p>
          <a:p>
            <a:pPr marL="342863" lvl="1" defTabSz="685724">
              <a:defRPr/>
            </a:pPr>
            <a:endParaRPr lang="sv-SE" sz="1350" dirty="0">
              <a:solidFill>
                <a:srgbClr val="000000"/>
              </a:solidFill>
              <a:latin typeface="Arial" panose="020B0604020202020204"/>
            </a:endParaRPr>
          </a:p>
          <a:p>
            <a:pPr marL="342863" lvl="1" defTabSz="685724">
              <a:defRPr/>
            </a:pPr>
            <a:endParaRPr lang="sv-SE" sz="1350" dirty="0">
              <a:solidFill>
                <a:srgbClr val="000000"/>
              </a:solidFill>
              <a:latin typeface="Arial" panose="020B0604020202020204"/>
            </a:endParaRPr>
          </a:p>
          <a:p>
            <a:pPr marL="342863" lvl="1" defTabSz="685724">
              <a:defRPr/>
            </a:pPr>
            <a:r>
              <a:rPr lang="sv-SE" sz="1350" dirty="0">
                <a:solidFill>
                  <a:srgbClr val="000000"/>
                </a:solidFill>
                <a:latin typeface="Arial" panose="020B0604020202020204"/>
              </a:rPr>
              <a:t>Återsamlingsplats</a:t>
            </a:r>
          </a:p>
        </p:txBody>
      </p:sp>
      <p:cxnSp>
        <p:nvCxnSpPr>
          <p:cNvPr id="20" name="Rak koppling 19">
            <a:extLst>
              <a:ext uri="{FF2B5EF4-FFF2-40B4-BE49-F238E27FC236}">
                <a16:creationId xmlns:a16="http://schemas.microsoft.com/office/drawing/2014/main" id="{A220A20D-273F-4D21-9047-43FE3A7EEE2C}"/>
              </a:ext>
            </a:extLst>
          </p:cNvPr>
          <p:cNvCxnSpPr/>
          <p:nvPr/>
        </p:nvCxnSpPr>
        <p:spPr>
          <a:xfrm>
            <a:off x="4673362" y="1206295"/>
            <a:ext cx="0" cy="329405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Rak koppling 21">
            <a:extLst>
              <a:ext uri="{FF2B5EF4-FFF2-40B4-BE49-F238E27FC236}">
                <a16:creationId xmlns:a16="http://schemas.microsoft.com/office/drawing/2014/main" id="{B9C8B636-0614-4D4B-AD0E-84332D29BC45}"/>
              </a:ext>
            </a:extLst>
          </p:cNvPr>
          <p:cNvCxnSpPr/>
          <p:nvPr/>
        </p:nvCxnSpPr>
        <p:spPr>
          <a:xfrm>
            <a:off x="6941531" y="1206295"/>
            <a:ext cx="0" cy="329405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ruta 22">
            <a:extLst>
              <a:ext uri="{FF2B5EF4-FFF2-40B4-BE49-F238E27FC236}">
                <a16:creationId xmlns:a16="http://schemas.microsoft.com/office/drawing/2014/main" id="{B01446AB-D687-410D-9E5B-4A6DA8E59D8F}"/>
              </a:ext>
            </a:extLst>
          </p:cNvPr>
          <p:cNvSpPr txBox="1"/>
          <p:nvPr/>
        </p:nvSpPr>
        <p:spPr>
          <a:xfrm>
            <a:off x="6898819" y="1202024"/>
            <a:ext cx="2136347" cy="1569660"/>
          </a:xfrm>
          <a:prstGeom prst="rect">
            <a:avLst/>
          </a:prstGeom>
          <a:noFill/>
        </p:spPr>
        <p:txBody>
          <a:bodyPr wrap="square" rtlCol="0">
            <a:spAutoFit/>
          </a:bodyPr>
          <a:lstStyle/>
          <a:p>
            <a:pPr algn="ctr" defTabSz="685724">
              <a:defRPr/>
            </a:pPr>
            <a:r>
              <a:rPr lang="sv-SE" sz="1500" b="1" dirty="0">
                <a:solidFill>
                  <a:srgbClr val="000000"/>
                </a:solidFill>
                <a:latin typeface="Arial" panose="020B0604020202020204"/>
              </a:rPr>
              <a:t>Övrigt</a:t>
            </a:r>
          </a:p>
          <a:p>
            <a:pPr marL="342863" lvl="1" defTabSz="685724">
              <a:defRPr/>
            </a:pPr>
            <a:br>
              <a:rPr lang="sv-SE" sz="1350" dirty="0">
                <a:solidFill>
                  <a:srgbClr val="000000"/>
                </a:solidFill>
                <a:latin typeface="Arial" panose="020B0604020202020204"/>
              </a:rPr>
            </a:br>
            <a:r>
              <a:rPr lang="sv-SE" sz="1350" dirty="0">
                <a:solidFill>
                  <a:srgbClr val="000000"/>
                </a:solidFill>
                <a:latin typeface="Arial" panose="020B0604020202020204"/>
              </a:rPr>
              <a:t>Observera C-klassning av mötesinnehåll</a:t>
            </a:r>
          </a:p>
          <a:p>
            <a:pPr marL="342863" lvl="1" defTabSz="685724">
              <a:defRPr/>
            </a:pPr>
            <a:endParaRPr lang="sv-SE" sz="1350" dirty="0">
              <a:solidFill>
                <a:srgbClr val="000000"/>
              </a:solidFill>
              <a:latin typeface="Arial" panose="020B0604020202020204"/>
            </a:endParaRPr>
          </a:p>
          <a:p>
            <a:pPr marL="342863" lvl="1" defTabSz="685724">
              <a:defRPr/>
            </a:pPr>
            <a:endParaRPr lang="sv-SE" sz="1350" dirty="0">
              <a:solidFill>
                <a:srgbClr val="000000"/>
              </a:solidFill>
              <a:latin typeface="Arial" panose="020B0604020202020204"/>
            </a:endParaRPr>
          </a:p>
        </p:txBody>
      </p:sp>
      <p:pic>
        <p:nvPicPr>
          <p:cNvPr id="24" name="Platshållare för innehåll 11">
            <a:extLst>
              <a:ext uri="{FF2B5EF4-FFF2-40B4-BE49-F238E27FC236}">
                <a16:creationId xmlns:a16="http://schemas.microsoft.com/office/drawing/2014/main" id="{BD81D359-9171-4B9E-95BD-AE22E7DA41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0341" y="3930073"/>
            <a:ext cx="507932" cy="507932"/>
          </a:xfrm>
          <a:prstGeom prst="rect">
            <a:avLst/>
          </a:prstGeom>
        </p:spPr>
      </p:pic>
      <p:pic>
        <p:nvPicPr>
          <p:cNvPr id="25" name="Platshållare för innehåll 18">
            <a:extLst>
              <a:ext uri="{FF2B5EF4-FFF2-40B4-BE49-F238E27FC236}">
                <a16:creationId xmlns:a16="http://schemas.microsoft.com/office/drawing/2014/main" id="{9EE2B45F-8F82-4A79-A422-B0E8CA8AF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1962" y="2527292"/>
            <a:ext cx="561804" cy="559798"/>
          </a:xfrm>
          <a:prstGeom prst="rect">
            <a:avLst/>
          </a:prstGeom>
        </p:spPr>
      </p:pic>
      <p:pic>
        <p:nvPicPr>
          <p:cNvPr id="26" name="Platshållare för innehåll 15">
            <a:extLst>
              <a:ext uri="{FF2B5EF4-FFF2-40B4-BE49-F238E27FC236}">
                <a16:creationId xmlns:a16="http://schemas.microsoft.com/office/drawing/2014/main" id="{0747DF8A-CA54-4F75-B2AD-4272DDACCC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8473" y="2579937"/>
            <a:ext cx="498076" cy="227254"/>
          </a:xfrm>
          <a:prstGeom prst="rect">
            <a:avLst/>
          </a:prstGeom>
        </p:spPr>
      </p:pic>
      <p:pic>
        <p:nvPicPr>
          <p:cNvPr id="27" name="Bild 26" descr="Mottagare">
            <a:extLst>
              <a:ext uri="{FF2B5EF4-FFF2-40B4-BE49-F238E27FC236}">
                <a16:creationId xmlns:a16="http://schemas.microsoft.com/office/drawing/2014/main" id="{E7BBD8CC-FCED-4BDE-8E52-DEFBEC2AA3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5915" y="1675954"/>
            <a:ext cx="494428" cy="494428"/>
          </a:xfrm>
          <a:prstGeom prst="rect">
            <a:avLst/>
          </a:prstGeom>
        </p:spPr>
      </p:pic>
      <p:pic>
        <p:nvPicPr>
          <p:cNvPr id="29" name="Bild 28" descr="Mottagare">
            <a:extLst>
              <a:ext uri="{FF2B5EF4-FFF2-40B4-BE49-F238E27FC236}">
                <a16:creationId xmlns:a16="http://schemas.microsoft.com/office/drawing/2014/main" id="{EB16488E-26D2-417F-B98B-ADB7141AFB4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87908" y="1670640"/>
            <a:ext cx="494428" cy="494428"/>
          </a:xfrm>
          <a:prstGeom prst="rect">
            <a:avLst/>
          </a:prstGeom>
        </p:spPr>
      </p:pic>
      <p:pic>
        <p:nvPicPr>
          <p:cNvPr id="31" name="Bild 30" descr="Sjukvård">
            <a:extLst>
              <a:ext uri="{FF2B5EF4-FFF2-40B4-BE49-F238E27FC236}">
                <a16:creationId xmlns:a16="http://schemas.microsoft.com/office/drawing/2014/main" id="{439C5BC8-3171-4088-A341-3A859792FC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6003" y="2350585"/>
            <a:ext cx="603434" cy="603434"/>
          </a:xfrm>
          <a:prstGeom prst="rect">
            <a:avLst/>
          </a:prstGeom>
        </p:spPr>
      </p:pic>
      <p:pic>
        <p:nvPicPr>
          <p:cNvPr id="36" name="Bildobjekt 35">
            <a:extLst>
              <a:ext uri="{FF2B5EF4-FFF2-40B4-BE49-F238E27FC236}">
                <a16:creationId xmlns:a16="http://schemas.microsoft.com/office/drawing/2014/main" id="{7C1102CC-B08B-4C9B-85DA-A9AD0ECE9A11}"/>
              </a:ext>
            </a:extLst>
          </p:cNvPr>
          <p:cNvPicPr>
            <a:picLocks noChangeAspect="1"/>
          </p:cNvPicPr>
          <p:nvPr/>
        </p:nvPicPr>
        <p:blipFill>
          <a:blip r:embed="rId10"/>
          <a:stretch>
            <a:fillRect/>
          </a:stretch>
        </p:blipFill>
        <p:spPr>
          <a:xfrm>
            <a:off x="4740080" y="3283066"/>
            <a:ext cx="614862" cy="491522"/>
          </a:xfrm>
          <a:prstGeom prst="rect">
            <a:avLst/>
          </a:prstGeom>
        </p:spPr>
      </p:pic>
      <p:pic>
        <p:nvPicPr>
          <p:cNvPr id="37" name="Bildobjekt 36">
            <a:extLst>
              <a:ext uri="{FF2B5EF4-FFF2-40B4-BE49-F238E27FC236}">
                <a16:creationId xmlns:a16="http://schemas.microsoft.com/office/drawing/2014/main" id="{4B543EC3-3983-4E89-ADA9-2543CCD03B3B}"/>
              </a:ext>
            </a:extLst>
          </p:cNvPr>
          <p:cNvPicPr>
            <a:picLocks noChangeAspect="1"/>
          </p:cNvPicPr>
          <p:nvPr/>
        </p:nvPicPr>
        <p:blipFill>
          <a:blip r:embed="rId11"/>
          <a:stretch>
            <a:fillRect/>
          </a:stretch>
        </p:blipFill>
        <p:spPr>
          <a:xfrm>
            <a:off x="4786742" y="1639043"/>
            <a:ext cx="455418" cy="594024"/>
          </a:xfrm>
          <a:prstGeom prst="rect">
            <a:avLst/>
          </a:prstGeom>
        </p:spPr>
      </p:pic>
      <p:sp>
        <p:nvSpPr>
          <p:cNvPr id="2" name="Rektangel 1">
            <a:extLst>
              <a:ext uri="{FF2B5EF4-FFF2-40B4-BE49-F238E27FC236}">
                <a16:creationId xmlns:a16="http://schemas.microsoft.com/office/drawing/2014/main" id="{6680AD79-8853-489E-A77C-F492A56C2BF7}"/>
              </a:ext>
            </a:extLst>
          </p:cNvPr>
          <p:cNvSpPr/>
          <p:nvPr/>
        </p:nvSpPr>
        <p:spPr>
          <a:xfrm>
            <a:off x="6652250" y="2337531"/>
            <a:ext cx="2281808" cy="2377574"/>
          </a:xfrm>
          <a:prstGeom prst="rect">
            <a:avLst/>
          </a:prstGeom>
        </p:spPr>
        <p:txBody>
          <a:bodyPr wrap="square" lIns="91439" tIns="45720" rIns="91439" bIns="45720" anchor="t">
            <a:spAutoFit/>
          </a:bodyPr>
          <a:lstStyle/>
          <a:p>
            <a:pPr marL="342863" lvl="1" defTabSz="685724">
              <a:defRPr/>
            </a:pPr>
            <a:r>
              <a:rPr lang="sv-SE" sz="1300" dirty="0">
                <a:solidFill>
                  <a:srgbClr val="F93B18"/>
                </a:solidFill>
                <a:latin typeface="Arial" panose="020B0604020202020204"/>
              </a:rPr>
              <a:t>Vad behöver du tänka extra på där du befinner dig? </a:t>
            </a:r>
          </a:p>
          <a:p>
            <a:pPr marL="556834" lvl="1" indent="-213972" defTabSz="685724">
              <a:buFont typeface="Arial" panose="020B0604020202020204" pitchFamily="34" charset="0"/>
              <a:buChar char="•"/>
              <a:defRPr/>
            </a:pPr>
            <a:r>
              <a:rPr lang="sv-SE" sz="1300" dirty="0">
                <a:solidFill>
                  <a:srgbClr val="F93B18"/>
                </a:solidFill>
                <a:latin typeface="Arial" panose="020B0604020202020204"/>
              </a:rPr>
              <a:t>Omgivningen?</a:t>
            </a:r>
            <a:endParaRPr lang="sv-SE" sz="1300" dirty="0">
              <a:solidFill>
                <a:srgbClr val="F93B18"/>
              </a:solidFill>
              <a:latin typeface="Arial" panose="020B0604020202020204"/>
              <a:cs typeface="Arial"/>
            </a:endParaRPr>
          </a:p>
          <a:p>
            <a:pPr marL="556834" lvl="1" indent="-213972" defTabSz="685724">
              <a:buFont typeface="Arial" panose="020B0604020202020204" pitchFamily="34" charset="0"/>
              <a:buChar char="•"/>
              <a:defRPr/>
            </a:pPr>
            <a:r>
              <a:rPr lang="sv-SE" sz="1300" dirty="0">
                <a:solidFill>
                  <a:srgbClr val="F93B18"/>
                </a:solidFill>
                <a:latin typeface="Arial" panose="020B0604020202020204"/>
              </a:rPr>
              <a:t>Underlaget?</a:t>
            </a:r>
            <a:endParaRPr lang="sv-SE" sz="1300" dirty="0">
              <a:solidFill>
                <a:srgbClr val="F93B18"/>
              </a:solidFill>
              <a:latin typeface="Arial" panose="020B0604020202020204"/>
              <a:cs typeface="Arial"/>
            </a:endParaRPr>
          </a:p>
          <a:p>
            <a:pPr marL="556834" lvl="1" indent="-213972" defTabSz="685724">
              <a:buFont typeface="Arial" panose="020B0604020202020204" pitchFamily="34" charset="0"/>
              <a:buChar char="•"/>
              <a:defRPr/>
            </a:pPr>
            <a:r>
              <a:rPr lang="sv-SE" sz="1300" dirty="0">
                <a:solidFill>
                  <a:srgbClr val="F93B18"/>
                </a:solidFill>
                <a:latin typeface="Arial" panose="020B0604020202020204"/>
              </a:rPr>
              <a:t>Trafikläget? </a:t>
            </a:r>
            <a:endParaRPr lang="sv-SE" sz="1300" dirty="0">
              <a:solidFill>
                <a:srgbClr val="F93B18"/>
              </a:solidFill>
              <a:latin typeface="Arial" panose="020B0604020202020204"/>
              <a:cs typeface="Arial"/>
            </a:endParaRPr>
          </a:p>
          <a:p>
            <a:pPr marL="556834" lvl="1" indent="-213972" defTabSz="685724">
              <a:buFont typeface="Arial" panose="020B0604020202020204" pitchFamily="34" charset="0"/>
              <a:buChar char="•"/>
              <a:defRPr/>
            </a:pPr>
            <a:r>
              <a:rPr lang="sv-SE" sz="1300" dirty="0">
                <a:solidFill>
                  <a:srgbClr val="F93B18"/>
                </a:solidFill>
                <a:latin typeface="Arial" panose="020B0604020202020204"/>
              </a:rPr>
              <a:t>Uppmärksamheten? Om du förväntas titta på skärmen – transportera dig inte samtidigt!</a:t>
            </a:r>
            <a:endParaRPr lang="sv-SE" sz="1300" dirty="0">
              <a:solidFill>
                <a:srgbClr val="F93B18"/>
              </a:solidFill>
              <a:latin typeface="Arial" panose="020B0604020202020204"/>
              <a:cs typeface="Arial"/>
            </a:endParaRPr>
          </a:p>
        </p:txBody>
      </p:sp>
    </p:spTree>
    <p:extLst>
      <p:ext uri="{BB962C8B-B14F-4D97-AF65-F5344CB8AC3E}">
        <p14:creationId xmlns:p14="http://schemas.microsoft.com/office/powerpoint/2010/main" val="409594868"/>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B80476F-D783-4F14-99CE-10533D0195A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9" name="Object 8" hidden="1">
                        <a:extLst>
                          <a:ext uri="{FF2B5EF4-FFF2-40B4-BE49-F238E27FC236}">
                            <a16:creationId xmlns:a16="http://schemas.microsoft.com/office/drawing/2014/main" id="{DB80476F-D783-4F14-99CE-10533D0195A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BD50F3AF-1E0D-45DB-A46D-71A71710BB83}"/>
              </a:ext>
            </a:extLst>
          </p:cNvPr>
          <p:cNvSpPr/>
          <p:nvPr>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sv-SE" sz="3200" b="1" dirty="0">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p:txBody>
          <a:bodyPr/>
          <a:lstStyle/>
          <a:p>
            <a:r>
              <a:rPr lang="sv-SE" sz="3200" dirty="0">
                <a:latin typeface="Vattenfall Hall" panose="00000500000000000000" pitchFamily="2" charset="0"/>
              </a:rPr>
              <a:t>Hur räknar vi på konkurrenskraft? </a:t>
            </a:r>
          </a:p>
        </p:txBody>
      </p:sp>
      <p:sp>
        <p:nvSpPr>
          <p:cNvPr id="3" name="Content Placeholder 2"/>
          <p:cNvSpPr>
            <a:spLocks noGrp="1"/>
          </p:cNvSpPr>
          <p:nvPr>
            <p:ph idx="1"/>
          </p:nvPr>
        </p:nvSpPr>
        <p:spPr>
          <a:xfrm>
            <a:off x="792000" y="914400"/>
            <a:ext cx="7924780" cy="3472817"/>
          </a:xfrm>
        </p:spPr>
        <p:txBody>
          <a:bodyPr/>
          <a:lstStyle/>
          <a:p>
            <a:pPr>
              <a:lnSpc>
                <a:spcPct val="100000"/>
              </a:lnSpc>
              <a:spcBef>
                <a:spcPts val="0"/>
              </a:spcBef>
            </a:pPr>
            <a:r>
              <a:rPr lang="sv-SE" sz="1500" dirty="0">
                <a:latin typeface="Vattenfall Hall" panose="00000500000000000000" pitchFamily="2" charset="0"/>
              </a:rPr>
              <a:t>VB Energis prissättning är </a:t>
            </a:r>
            <a:r>
              <a:rPr lang="sv-SE" sz="1500" b="1" dirty="0">
                <a:latin typeface="Vattenfall Hall" panose="00000500000000000000" pitchFamily="2" charset="0"/>
              </a:rPr>
              <a:t>alternativkostnadsbaserad</a:t>
            </a:r>
          </a:p>
          <a:p>
            <a:pPr>
              <a:lnSpc>
                <a:spcPct val="100000"/>
              </a:lnSpc>
              <a:spcBef>
                <a:spcPts val="0"/>
              </a:spcBef>
            </a:pPr>
            <a:endParaRPr lang="sv-SE" sz="1500" b="1" u="sng" dirty="0">
              <a:latin typeface="Vattenfall Hall" panose="00000500000000000000" pitchFamily="2" charset="0"/>
            </a:endParaRPr>
          </a:p>
          <a:p>
            <a:pPr>
              <a:lnSpc>
                <a:spcPct val="100000"/>
              </a:lnSpc>
              <a:spcBef>
                <a:spcPts val="0"/>
              </a:spcBef>
            </a:pPr>
            <a:r>
              <a:rPr lang="sv-SE" sz="1500" dirty="0">
                <a:latin typeface="Vattenfall Hall" panose="00000500000000000000" pitchFamily="2" charset="0"/>
              </a:rPr>
              <a:t>För att säkerställa att vi lever upp till vår Prispolicy och att fjärrvärmen är konkurrenskraftiga gentemot kunders olika alternativ gör vi en årlig konkurrensanalys.</a:t>
            </a:r>
          </a:p>
          <a:p>
            <a:pPr>
              <a:lnSpc>
                <a:spcPct val="100000"/>
              </a:lnSpc>
              <a:spcBef>
                <a:spcPts val="0"/>
              </a:spcBef>
            </a:pPr>
            <a:endParaRPr lang="sv-SE" sz="1500" dirty="0">
              <a:latin typeface="Vattenfall Hall" panose="00000500000000000000" pitchFamily="2" charset="0"/>
            </a:endParaRPr>
          </a:p>
          <a:p>
            <a:pPr>
              <a:lnSpc>
                <a:spcPct val="100000"/>
              </a:lnSpc>
              <a:spcBef>
                <a:spcPts val="0"/>
              </a:spcBef>
            </a:pPr>
            <a:r>
              <a:rPr lang="sv-SE" sz="1500" dirty="0">
                <a:latin typeface="Vattenfall Hall" panose="00000500000000000000" pitchFamily="2" charset="0"/>
              </a:rPr>
              <a:t>I analysen jämförs fjärrvärme med alternativen bergvärmepump, luftvattenvärmepump och pellets. Beräkningskalkylerna finns tillgängliga för alla på våran hemsida där man själv kan ändra parametrar. Kalkylprogrammet som heter </a:t>
            </a:r>
            <a:r>
              <a:rPr lang="sv-SE" sz="1500" b="1" i="1" dirty="0">
                <a:latin typeface="Vattenfall Hall" panose="00000500000000000000" pitchFamily="2" charset="0"/>
              </a:rPr>
              <a:t>”Fjärrkontrollen” </a:t>
            </a:r>
            <a:r>
              <a:rPr lang="sv-SE" sz="1500" dirty="0">
                <a:latin typeface="Vattenfall Hall" panose="00000500000000000000" pitchFamily="2" charset="0"/>
              </a:rPr>
              <a:t>är framtagen av företaget </a:t>
            </a:r>
            <a:r>
              <a:rPr lang="sv-SE" sz="1500" i="1" dirty="0" err="1">
                <a:latin typeface="Vattenfall Hall" panose="00000500000000000000" pitchFamily="2" charset="0"/>
              </a:rPr>
              <a:t>Profu</a:t>
            </a:r>
            <a:r>
              <a:rPr lang="sv-SE" sz="1500" dirty="0">
                <a:latin typeface="Vattenfall Hall" panose="00000500000000000000" pitchFamily="2" charset="0"/>
              </a:rPr>
              <a:t> som är ett oberoende företag som utför olika energiberäkningar åt många företag och som ser till så ett alla parametrar sätts och uppdateras på ett riktigt och opartiskt sätt.</a:t>
            </a:r>
          </a:p>
          <a:p>
            <a:pPr>
              <a:lnSpc>
                <a:spcPct val="100000"/>
              </a:lnSpc>
              <a:spcBef>
                <a:spcPts val="0"/>
              </a:spcBef>
            </a:pPr>
            <a:endParaRPr lang="sv-SE" sz="1500" dirty="0">
              <a:latin typeface="Vattenfall Hall" panose="00000500000000000000" pitchFamily="2" charset="0"/>
            </a:endParaRPr>
          </a:p>
          <a:p>
            <a:pPr>
              <a:lnSpc>
                <a:spcPct val="100000"/>
              </a:lnSpc>
              <a:spcBef>
                <a:spcPts val="0"/>
              </a:spcBef>
            </a:pPr>
            <a:r>
              <a:rPr lang="sv-SE" sz="1500" dirty="0">
                <a:latin typeface="Vattenfall Hall" panose="00000500000000000000" pitchFamily="2" charset="0"/>
              </a:rPr>
              <a:t>Vid en bedömning av fjärrvärmens konkurrenskraft beaktas också de mervärden som finns, enkelt – säkert – hållbart.</a:t>
            </a:r>
          </a:p>
        </p:txBody>
      </p:sp>
      <p:sp>
        <p:nvSpPr>
          <p:cNvPr id="6" name="Slide Number Placeholder 5"/>
          <p:cNvSpPr>
            <a:spLocks noGrp="1"/>
          </p:cNvSpPr>
          <p:nvPr>
            <p:ph type="sldNum" sz="quarter" idx="4"/>
          </p:nvPr>
        </p:nvSpPr>
        <p:spPr/>
        <p:txBody>
          <a:bodyPr/>
          <a:lstStyle/>
          <a:p>
            <a:fld id="{B2B07D95-7C69-46C0-AD2A-2DA1650028AD}" type="slidenum">
              <a:rPr lang="en-GB" noProof="0" smtClean="0"/>
              <a:pPr/>
              <a:t>20</a:t>
            </a:fld>
            <a:endParaRPr lang="en-GB" noProof="0"/>
          </a:p>
        </p:txBody>
      </p:sp>
      <p:sp>
        <p:nvSpPr>
          <p:cNvPr id="11" name="Platshållare för datum 2">
            <a:extLst>
              <a:ext uri="{FF2B5EF4-FFF2-40B4-BE49-F238E27FC236}">
                <a16:creationId xmlns:a16="http://schemas.microsoft.com/office/drawing/2014/main" id="{CC7D5293-3A97-492E-BA45-0E7294CD07B7}"/>
              </a:ext>
            </a:extLst>
          </p:cNvPr>
          <p:cNvSpPr>
            <a:spLocks noGrp="1"/>
          </p:cNvSpPr>
          <p:nvPr>
            <p:ph type="dt" sz="half" idx="2"/>
          </p:nvPr>
        </p:nvSpPr>
        <p:spPr>
          <a:xfrm>
            <a:off x="179387" y="4748400"/>
            <a:ext cx="932265" cy="135000"/>
          </a:xfrm>
        </p:spPr>
        <p:txBody>
          <a:bodyPr/>
          <a:lstStyle/>
          <a:p>
            <a:fld id="{52DCD984-E5C5-4C78-9C23-D5C1E24674F6}" type="datetime1">
              <a:rPr lang="en-GB" smtClean="0"/>
              <a:t>05/06/2023</a:t>
            </a:fld>
            <a:endParaRPr lang="en-GB" dirty="0"/>
          </a:p>
        </p:txBody>
      </p:sp>
      <p:sp>
        <p:nvSpPr>
          <p:cNvPr id="12" name="Platshållare för sidfot 3">
            <a:extLst>
              <a:ext uri="{FF2B5EF4-FFF2-40B4-BE49-F238E27FC236}">
                <a16:creationId xmlns:a16="http://schemas.microsoft.com/office/drawing/2014/main" id="{7F75898A-75C6-46A2-8DC0-B5340A5FEB0A}"/>
              </a:ext>
            </a:extLst>
          </p:cNvPr>
          <p:cNvSpPr>
            <a:spLocks noGrp="1"/>
          </p:cNvSpPr>
          <p:nvPr>
            <p:ph type="ftr" sz="quarter" idx="3"/>
          </p:nvPr>
        </p:nvSpPr>
        <p:spPr>
          <a:xfrm>
            <a:off x="179387" y="4856400"/>
            <a:ext cx="2620800" cy="135000"/>
          </a:xfrm>
        </p:spPr>
        <p:txBody>
          <a:bodyPr/>
          <a:lstStyle/>
          <a:p>
            <a:r>
              <a:rPr lang="en-US"/>
              <a:t>C4 – Strictly confidential, C3 – Restricted, C2 – Internal, C1 – Public</a:t>
            </a:r>
            <a:endParaRPr lang="en-GB" dirty="0"/>
          </a:p>
        </p:txBody>
      </p:sp>
    </p:spTree>
    <p:extLst>
      <p:ext uri="{BB962C8B-B14F-4D97-AF65-F5344CB8AC3E}">
        <p14:creationId xmlns:p14="http://schemas.microsoft.com/office/powerpoint/2010/main" val="2980952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66E59FA-F0F0-4C23-B458-A822B241A929}"/>
              </a:ext>
            </a:extLst>
          </p:cNvPr>
          <p:cNvSpPr>
            <a:spLocks noGrp="1"/>
          </p:cNvSpPr>
          <p:nvPr>
            <p:ph type="title"/>
          </p:nvPr>
        </p:nvSpPr>
        <p:spPr>
          <a:xfrm>
            <a:off x="792000" y="396000"/>
            <a:ext cx="7905600" cy="900000"/>
          </a:xfrm>
        </p:spPr>
        <p:txBody>
          <a:bodyPr/>
          <a:lstStyle/>
          <a:p>
            <a:r>
              <a:rPr lang="sv-SE" sz="3000" dirty="0">
                <a:latin typeface="Vattenfall Hall" panose="00000500000000000000" pitchFamily="2" charset="0"/>
              </a:rPr>
              <a:t>Konkurrenskraft med ”Fjärrkontrollen”</a:t>
            </a:r>
          </a:p>
        </p:txBody>
      </p:sp>
      <p:sp>
        <p:nvSpPr>
          <p:cNvPr id="3" name="Platshållare för innehåll 2">
            <a:extLst>
              <a:ext uri="{FF2B5EF4-FFF2-40B4-BE49-F238E27FC236}">
                <a16:creationId xmlns:a16="http://schemas.microsoft.com/office/drawing/2014/main" id="{31F77756-6D5E-44A9-BED7-EFF8305A23C0}"/>
              </a:ext>
            </a:extLst>
          </p:cNvPr>
          <p:cNvSpPr>
            <a:spLocks noGrp="1"/>
          </p:cNvSpPr>
          <p:nvPr>
            <p:ph idx="1"/>
          </p:nvPr>
        </p:nvSpPr>
        <p:spPr>
          <a:xfrm>
            <a:off x="792000" y="1229460"/>
            <a:ext cx="7560000" cy="3188580"/>
          </a:xfrm>
        </p:spPr>
        <p:txBody>
          <a:bodyPr/>
          <a:lstStyle/>
          <a:p>
            <a:r>
              <a:rPr lang="sv-SE" sz="1500" dirty="0">
                <a:latin typeface="Vattenfall Hall" panose="00000500000000000000" pitchFamily="2" charset="0"/>
              </a:rPr>
              <a:t>När du har gått in på våran hemsida </a:t>
            </a:r>
            <a:r>
              <a:rPr lang="sv-SE" sz="1500" dirty="0">
                <a:latin typeface="Vattenfall Hall" panose="00000500000000000000" pitchFamily="2" charset="0"/>
                <a:hlinkClick r:id="rId2"/>
              </a:rPr>
              <a:t>vbenergi.se </a:t>
            </a:r>
            <a:r>
              <a:rPr lang="sv-SE" sz="1500" dirty="0">
                <a:latin typeface="Vattenfall Hall" panose="00000500000000000000" pitchFamily="2" charset="0"/>
              </a:rPr>
              <a:t>så väljer du om du är företagskund eller privatkund. Sedan väljer du </a:t>
            </a:r>
            <a:r>
              <a:rPr lang="sv-SE" sz="1500" i="1" dirty="0">
                <a:latin typeface="Vattenfall Hall" panose="00000500000000000000" pitchFamily="2" charset="0"/>
              </a:rPr>
              <a:t>fjärrvärme </a:t>
            </a:r>
            <a:r>
              <a:rPr lang="sv-SE" sz="1500" dirty="0">
                <a:latin typeface="Vattenfall Hall" panose="00000500000000000000" pitchFamily="2" charset="0"/>
              </a:rPr>
              <a:t>i menyraden</a:t>
            </a:r>
          </a:p>
          <a:p>
            <a:r>
              <a:rPr lang="sv-SE" sz="1500" dirty="0">
                <a:latin typeface="Vattenfall Hall" panose="00000500000000000000" pitchFamily="2" charset="0"/>
              </a:rPr>
              <a:t>Under sidomenyn så väljer du </a:t>
            </a:r>
            <a:r>
              <a:rPr lang="sv-SE" sz="1500" i="1" dirty="0">
                <a:latin typeface="Vattenfall Hall" panose="00000500000000000000" pitchFamily="2" charset="0"/>
              </a:rPr>
              <a:t>Allt om priser </a:t>
            </a:r>
            <a:r>
              <a:rPr lang="sv-SE" sz="1500" dirty="0">
                <a:latin typeface="Vattenfall Hall" panose="00000500000000000000" pitchFamily="2" charset="0"/>
              </a:rPr>
              <a:t>och sedan </a:t>
            </a:r>
            <a:r>
              <a:rPr lang="sv-SE" sz="1500" i="1" dirty="0">
                <a:latin typeface="Vattenfall Hall" panose="00000500000000000000" pitchFamily="2" charset="0"/>
              </a:rPr>
              <a:t>Fjärrkontrollen</a:t>
            </a:r>
          </a:p>
          <a:p>
            <a:r>
              <a:rPr lang="sv-SE" sz="1500" dirty="0">
                <a:latin typeface="Vattenfall Hall" panose="00000500000000000000" pitchFamily="2" charset="0"/>
              </a:rPr>
              <a:t>Sen trycker du på Öppna Fjärrkontrollen och följer informationen</a:t>
            </a:r>
          </a:p>
          <a:p>
            <a:r>
              <a:rPr lang="sv-SE" sz="1500" dirty="0">
                <a:latin typeface="Vattenfall Hall" panose="00000500000000000000" pitchFamily="2" charset="0"/>
              </a:rPr>
              <a:t>Det finns default inlagda standardvärden men dessa kan du ändra själv som du vill.</a:t>
            </a:r>
          </a:p>
          <a:p>
            <a:r>
              <a:rPr lang="sv-SE" sz="1500" dirty="0">
                <a:latin typeface="Vattenfall Hall" panose="00000500000000000000" pitchFamily="2" charset="0"/>
              </a:rPr>
              <a:t>Observera att är du företagskund så redovisas priserna exkl. moms men det kan du ändra genom att bocka i en ruta för inkl. moms</a:t>
            </a:r>
          </a:p>
          <a:p>
            <a:r>
              <a:rPr lang="sv-SE" sz="1500" dirty="0">
                <a:latin typeface="Vattenfall Hall" panose="00000500000000000000" pitchFamily="2" charset="0"/>
              </a:rPr>
              <a:t>Är du privatkund (villa) så redovisas priserna inkl. moms men är också ändringsbart till exkl. moms</a:t>
            </a:r>
          </a:p>
        </p:txBody>
      </p:sp>
      <p:sp>
        <p:nvSpPr>
          <p:cNvPr id="4" name="Platshållare för datum 3">
            <a:extLst>
              <a:ext uri="{FF2B5EF4-FFF2-40B4-BE49-F238E27FC236}">
                <a16:creationId xmlns:a16="http://schemas.microsoft.com/office/drawing/2014/main" id="{96A50DDE-3CDC-4AC6-B199-0A052D24B2A7}"/>
              </a:ext>
            </a:extLst>
          </p:cNvPr>
          <p:cNvSpPr>
            <a:spLocks noGrp="1"/>
          </p:cNvSpPr>
          <p:nvPr>
            <p:ph type="dt" sz="half" idx="2"/>
          </p:nvPr>
        </p:nvSpPr>
        <p:spPr/>
        <p:txBody>
          <a:bodyPr/>
          <a:lstStyle/>
          <a:p>
            <a:fld id="{3EF70EBF-16BF-4E0F-AE83-FC7A596A9336}" type="datetime1">
              <a:rPr lang="en-GB" noProof="0" smtClean="0"/>
              <a:t>05/06/2023</a:t>
            </a:fld>
            <a:endParaRPr lang="en-GB" noProof="0"/>
          </a:p>
        </p:txBody>
      </p:sp>
      <p:sp>
        <p:nvSpPr>
          <p:cNvPr id="5" name="Platshållare för sidfot 4">
            <a:extLst>
              <a:ext uri="{FF2B5EF4-FFF2-40B4-BE49-F238E27FC236}">
                <a16:creationId xmlns:a16="http://schemas.microsoft.com/office/drawing/2014/main" id="{F673B183-CE6F-4E13-80AB-A22964DAAEF7}"/>
              </a:ext>
            </a:extLst>
          </p:cNvPr>
          <p:cNvSpPr>
            <a:spLocks noGrp="1"/>
          </p:cNvSpPr>
          <p:nvPr>
            <p:ph type="ftr" sz="quarter" idx="3"/>
          </p:nvPr>
        </p:nvSpPr>
        <p:spPr/>
        <p:txBody>
          <a:bodyPr/>
          <a:lstStyle/>
          <a:p>
            <a:r>
              <a:rPr lang="en-US" noProof="0"/>
              <a:t>C4 – Strictly confidential, C3 – Restricted, C2 – Internal, C1 – Public</a:t>
            </a:r>
            <a:endParaRPr lang="en-GB" noProof="0" dirty="0"/>
          </a:p>
        </p:txBody>
      </p:sp>
      <p:sp>
        <p:nvSpPr>
          <p:cNvPr id="6" name="Platshållare för bildnummer 5">
            <a:extLst>
              <a:ext uri="{FF2B5EF4-FFF2-40B4-BE49-F238E27FC236}">
                <a16:creationId xmlns:a16="http://schemas.microsoft.com/office/drawing/2014/main" id="{3B9AF90D-80AA-4595-937B-135DA60FC191}"/>
              </a:ext>
            </a:extLst>
          </p:cNvPr>
          <p:cNvSpPr>
            <a:spLocks noGrp="1"/>
          </p:cNvSpPr>
          <p:nvPr>
            <p:ph type="sldNum" sz="quarter" idx="4"/>
          </p:nvPr>
        </p:nvSpPr>
        <p:spPr/>
        <p:txBody>
          <a:bodyPr/>
          <a:lstStyle/>
          <a:p>
            <a:fld id="{B2B07D95-7C69-46C0-AD2A-2DA1650028AD}" type="slidenum">
              <a:rPr lang="en-GB" noProof="0" smtClean="0"/>
              <a:pPr/>
              <a:t>21</a:t>
            </a:fld>
            <a:endParaRPr lang="en-GB" noProof="0"/>
          </a:p>
        </p:txBody>
      </p:sp>
    </p:spTree>
    <p:extLst>
      <p:ext uri="{BB962C8B-B14F-4D97-AF65-F5344CB8AC3E}">
        <p14:creationId xmlns:p14="http://schemas.microsoft.com/office/powerpoint/2010/main" val="107411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19F948-9AB1-B1E9-1924-D01619BE124C}"/>
              </a:ext>
            </a:extLst>
          </p:cNvPr>
          <p:cNvSpPr>
            <a:spLocks noGrp="1"/>
          </p:cNvSpPr>
          <p:nvPr>
            <p:ph type="title"/>
          </p:nvPr>
        </p:nvSpPr>
        <p:spPr/>
        <p:txBody>
          <a:bodyPr/>
          <a:lstStyle/>
          <a:p>
            <a:r>
              <a:rPr lang="sv-SE" sz="2500" dirty="0">
                <a:latin typeface="Vattenfall Hall" panose="00000500000000000000" pitchFamily="2" charset="0"/>
              </a:rPr>
              <a:t>Konkurrenskraft Villakund 20MWh </a:t>
            </a:r>
          </a:p>
        </p:txBody>
      </p:sp>
      <p:pic>
        <p:nvPicPr>
          <p:cNvPr id="8" name="Platshållare för innehåll 7">
            <a:extLst>
              <a:ext uri="{FF2B5EF4-FFF2-40B4-BE49-F238E27FC236}">
                <a16:creationId xmlns:a16="http://schemas.microsoft.com/office/drawing/2014/main" id="{4A46EE41-01A9-36EE-2178-9210E5AA5F16}"/>
              </a:ext>
            </a:extLst>
          </p:cNvPr>
          <p:cNvPicPr>
            <a:picLocks noGrp="1" noChangeAspect="1"/>
          </p:cNvPicPr>
          <p:nvPr>
            <p:ph idx="1"/>
          </p:nvPr>
        </p:nvPicPr>
        <p:blipFill>
          <a:blip r:embed="rId2"/>
          <a:stretch>
            <a:fillRect/>
          </a:stretch>
        </p:blipFill>
        <p:spPr>
          <a:xfrm>
            <a:off x="792000" y="1195876"/>
            <a:ext cx="7488000" cy="3447562"/>
          </a:xfrm>
        </p:spPr>
      </p:pic>
      <p:sp>
        <p:nvSpPr>
          <p:cNvPr id="4" name="Platshållare för datum 3">
            <a:extLst>
              <a:ext uri="{FF2B5EF4-FFF2-40B4-BE49-F238E27FC236}">
                <a16:creationId xmlns:a16="http://schemas.microsoft.com/office/drawing/2014/main" id="{32CD4A06-86EA-0591-B54F-8F5D5E92F533}"/>
              </a:ext>
            </a:extLst>
          </p:cNvPr>
          <p:cNvSpPr>
            <a:spLocks noGrp="1"/>
          </p:cNvSpPr>
          <p:nvPr>
            <p:ph type="dt" sz="half" idx="2"/>
          </p:nvPr>
        </p:nvSpPr>
        <p:spPr/>
        <p:txBody>
          <a:bodyPr/>
          <a:lstStyle/>
          <a:p>
            <a:fld id="{3EF70EBF-16BF-4E0F-AE83-FC7A596A9336}" type="datetime1">
              <a:rPr lang="en-GB" noProof="0" smtClean="0"/>
              <a:t>05/06/2023</a:t>
            </a:fld>
            <a:endParaRPr lang="en-GB" noProof="0"/>
          </a:p>
        </p:txBody>
      </p:sp>
      <p:sp>
        <p:nvSpPr>
          <p:cNvPr id="5" name="Platshållare för sidfot 4">
            <a:extLst>
              <a:ext uri="{FF2B5EF4-FFF2-40B4-BE49-F238E27FC236}">
                <a16:creationId xmlns:a16="http://schemas.microsoft.com/office/drawing/2014/main" id="{3649377C-6225-69CE-0464-BFA75280D489}"/>
              </a:ext>
            </a:extLst>
          </p:cNvPr>
          <p:cNvSpPr>
            <a:spLocks noGrp="1"/>
          </p:cNvSpPr>
          <p:nvPr>
            <p:ph type="ftr" sz="quarter" idx="3"/>
          </p:nvPr>
        </p:nvSpPr>
        <p:spPr/>
        <p:txBody>
          <a:bodyPr/>
          <a:lstStyle/>
          <a:p>
            <a:r>
              <a:rPr lang="en-US" noProof="0"/>
              <a:t>C4 – Strictly confidential, C3 – Restricted, C2 – Internal, C1 – Public</a:t>
            </a:r>
            <a:endParaRPr lang="en-GB" noProof="0" dirty="0"/>
          </a:p>
        </p:txBody>
      </p:sp>
      <p:sp>
        <p:nvSpPr>
          <p:cNvPr id="6" name="Platshållare för bildnummer 5">
            <a:extLst>
              <a:ext uri="{FF2B5EF4-FFF2-40B4-BE49-F238E27FC236}">
                <a16:creationId xmlns:a16="http://schemas.microsoft.com/office/drawing/2014/main" id="{61EB6967-B2A1-902F-A7FD-EF640EC0B480}"/>
              </a:ext>
            </a:extLst>
          </p:cNvPr>
          <p:cNvSpPr>
            <a:spLocks noGrp="1"/>
          </p:cNvSpPr>
          <p:nvPr>
            <p:ph type="sldNum" sz="quarter" idx="4"/>
          </p:nvPr>
        </p:nvSpPr>
        <p:spPr/>
        <p:txBody>
          <a:bodyPr/>
          <a:lstStyle/>
          <a:p>
            <a:fld id="{B2B07D95-7C69-46C0-AD2A-2DA1650028AD}" type="slidenum">
              <a:rPr lang="en-GB" noProof="0" smtClean="0"/>
              <a:pPr/>
              <a:t>22</a:t>
            </a:fld>
            <a:endParaRPr lang="en-GB" noProof="0"/>
          </a:p>
        </p:txBody>
      </p:sp>
    </p:spTree>
    <p:extLst>
      <p:ext uri="{BB962C8B-B14F-4D97-AF65-F5344CB8AC3E}">
        <p14:creationId xmlns:p14="http://schemas.microsoft.com/office/powerpoint/2010/main" val="986874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19F948-9AB1-B1E9-1924-D01619BE124C}"/>
              </a:ext>
            </a:extLst>
          </p:cNvPr>
          <p:cNvSpPr>
            <a:spLocks noGrp="1"/>
          </p:cNvSpPr>
          <p:nvPr>
            <p:ph type="title"/>
          </p:nvPr>
        </p:nvSpPr>
        <p:spPr>
          <a:xfrm>
            <a:off x="792000" y="396000"/>
            <a:ext cx="8083776" cy="900000"/>
          </a:xfrm>
        </p:spPr>
        <p:txBody>
          <a:bodyPr/>
          <a:lstStyle/>
          <a:p>
            <a:r>
              <a:rPr lang="sv-SE" sz="2500" dirty="0">
                <a:latin typeface="Vattenfall Hall" panose="00000500000000000000" pitchFamily="2" charset="0"/>
              </a:rPr>
              <a:t>Konkurrenskraft</a:t>
            </a:r>
            <a:br>
              <a:rPr lang="sv-SE" sz="2500" dirty="0">
                <a:latin typeface="Vattenfall Hall" panose="00000500000000000000" pitchFamily="2" charset="0"/>
              </a:rPr>
            </a:br>
            <a:r>
              <a:rPr lang="sv-SE" sz="2500" dirty="0">
                <a:latin typeface="Vattenfall Hall" panose="00000500000000000000" pitchFamily="2" charset="0"/>
              </a:rPr>
              <a:t>Nils Holgerssons Hus 193 MWh</a:t>
            </a:r>
          </a:p>
        </p:txBody>
      </p:sp>
      <p:pic>
        <p:nvPicPr>
          <p:cNvPr id="8" name="Platshållare för innehåll 7">
            <a:extLst>
              <a:ext uri="{FF2B5EF4-FFF2-40B4-BE49-F238E27FC236}">
                <a16:creationId xmlns:a16="http://schemas.microsoft.com/office/drawing/2014/main" id="{BAE114B1-64BF-5D6A-6AD7-5C0042C3CDA2}"/>
              </a:ext>
            </a:extLst>
          </p:cNvPr>
          <p:cNvPicPr>
            <a:picLocks noGrp="1" noChangeAspect="1"/>
          </p:cNvPicPr>
          <p:nvPr>
            <p:ph idx="1"/>
          </p:nvPr>
        </p:nvPicPr>
        <p:blipFill>
          <a:blip r:embed="rId2"/>
          <a:stretch>
            <a:fillRect/>
          </a:stretch>
        </p:blipFill>
        <p:spPr>
          <a:xfrm>
            <a:off x="792000" y="1146288"/>
            <a:ext cx="7461984" cy="3588590"/>
          </a:xfrm>
        </p:spPr>
      </p:pic>
      <p:sp>
        <p:nvSpPr>
          <p:cNvPr id="4" name="Platshållare för datum 3">
            <a:extLst>
              <a:ext uri="{FF2B5EF4-FFF2-40B4-BE49-F238E27FC236}">
                <a16:creationId xmlns:a16="http://schemas.microsoft.com/office/drawing/2014/main" id="{32CD4A06-86EA-0591-B54F-8F5D5E92F533}"/>
              </a:ext>
            </a:extLst>
          </p:cNvPr>
          <p:cNvSpPr>
            <a:spLocks noGrp="1"/>
          </p:cNvSpPr>
          <p:nvPr>
            <p:ph type="dt" sz="half" idx="2"/>
          </p:nvPr>
        </p:nvSpPr>
        <p:spPr/>
        <p:txBody>
          <a:bodyPr/>
          <a:lstStyle/>
          <a:p>
            <a:fld id="{3EF70EBF-16BF-4E0F-AE83-FC7A596A9336}" type="datetime1">
              <a:rPr lang="en-GB" noProof="0" smtClean="0"/>
              <a:t>05/06/2023</a:t>
            </a:fld>
            <a:endParaRPr lang="en-GB" noProof="0"/>
          </a:p>
        </p:txBody>
      </p:sp>
      <p:sp>
        <p:nvSpPr>
          <p:cNvPr id="5" name="Platshållare för sidfot 4">
            <a:extLst>
              <a:ext uri="{FF2B5EF4-FFF2-40B4-BE49-F238E27FC236}">
                <a16:creationId xmlns:a16="http://schemas.microsoft.com/office/drawing/2014/main" id="{3649377C-6225-69CE-0464-BFA75280D489}"/>
              </a:ext>
            </a:extLst>
          </p:cNvPr>
          <p:cNvSpPr>
            <a:spLocks noGrp="1"/>
          </p:cNvSpPr>
          <p:nvPr>
            <p:ph type="ftr" sz="quarter" idx="3"/>
          </p:nvPr>
        </p:nvSpPr>
        <p:spPr/>
        <p:txBody>
          <a:bodyPr/>
          <a:lstStyle/>
          <a:p>
            <a:r>
              <a:rPr lang="en-US" noProof="0"/>
              <a:t>C4 – Strictly confidential, C3 – Restricted, C2 – Internal, C1 – Public</a:t>
            </a:r>
            <a:endParaRPr lang="en-GB" noProof="0" dirty="0"/>
          </a:p>
        </p:txBody>
      </p:sp>
      <p:sp>
        <p:nvSpPr>
          <p:cNvPr id="6" name="Platshållare för bildnummer 5">
            <a:extLst>
              <a:ext uri="{FF2B5EF4-FFF2-40B4-BE49-F238E27FC236}">
                <a16:creationId xmlns:a16="http://schemas.microsoft.com/office/drawing/2014/main" id="{61EB6967-B2A1-902F-A7FD-EF640EC0B480}"/>
              </a:ext>
            </a:extLst>
          </p:cNvPr>
          <p:cNvSpPr>
            <a:spLocks noGrp="1"/>
          </p:cNvSpPr>
          <p:nvPr>
            <p:ph type="sldNum" sz="quarter" idx="4"/>
          </p:nvPr>
        </p:nvSpPr>
        <p:spPr/>
        <p:txBody>
          <a:bodyPr/>
          <a:lstStyle/>
          <a:p>
            <a:fld id="{B2B07D95-7C69-46C0-AD2A-2DA1650028AD}" type="slidenum">
              <a:rPr lang="en-GB" noProof="0" smtClean="0"/>
              <a:pPr/>
              <a:t>23</a:t>
            </a:fld>
            <a:endParaRPr lang="en-GB" noProof="0"/>
          </a:p>
        </p:txBody>
      </p:sp>
    </p:spTree>
    <p:extLst>
      <p:ext uri="{BB962C8B-B14F-4D97-AF65-F5344CB8AC3E}">
        <p14:creationId xmlns:p14="http://schemas.microsoft.com/office/powerpoint/2010/main" val="3739101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81F36383-5EC3-4D02-AC43-A7CC9CC2536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4" name="Objekt 3" hidden="1">
                        <a:extLst>
                          <a:ext uri="{FF2B5EF4-FFF2-40B4-BE49-F238E27FC236}">
                            <a16:creationId xmlns:a16="http://schemas.microsoft.com/office/drawing/2014/main" id="{81F36383-5EC3-4D02-AC43-A7CC9CC2536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ktangel 2" hidden="1">
            <a:extLst>
              <a:ext uri="{FF2B5EF4-FFF2-40B4-BE49-F238E27FC236}">
                <a16:creationId xmlns:a16="http://schemas.microsoft.com/office/drawing/2014/main" id="{96BC8202-F87A-462F-B3C5-D0933A9CB032}"/>
              </a:ext>
            </a:extLst>
          </p:cNvPr>
          <p:cNvSpPr/>
          <p:nvPr>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85000"/>
              </a:lnSpc>
              <a:spcBef>
                <a:spcPct val="0"/>
              </a:spcBef>
              <a:spcAft>
                <a:spcPct val="0"/>
              </a:spcAft>
            </a:pPr>
            <a:endParaRPr lang="sv-SE" sz="3600" b="1" dirty="0">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792000" y="396000"/>
            <a:ext cx="7808400" cy="900000"/>
          </a:xfrm>
        </p:spPr>
        <p:txBody>
          <a:bodyPr/>
          <a:lstStyle/>
          <a:p>
            <a:r>
              <a:rPr lang="sv-SE" sz="3500" dirty="0">
                <a:latin typeface="Vattenfall Hall" panose="00000500000000000000" pitchFamily="2" charset="0"/>
              </a:rPr>
              <a:t>7. Prisändringsmodell</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60550524"/>
              </p:ext>
            </p:extLst>
          </p:nvPr>
        </p:nvGraphicFramePr>
        <p:xfrm>
          <a:off x="518400" y="1152000"/>
          <a:ext cx="7977599" cy="2844000"/>
        </p:xfrm>
        <a:graphic>
          <a:graphicData uri="http://schemas.openxmlformats.org/drawingml/2006/table">
            <a:tbl>
              <a:tblPr firstRow="1" bandRow="1">
                <a:tableStyleId>{5C22544A-7EE6-4342-B048-85BDC9FD1C3A}</a:tableStyleId>
              </a:tblPr>
              <a:tblGrid>
                <a:gridCol w="2503925">
                  <a:extLst>
                    <a:ext uri="{9D8B030D-6E8A-4147-A177-3AD203B41FA5}">
                      <a16:colId xmlns:a16="http://schemas.microsoft.com/office/drawing/2014/main" val="20000"/>
                    </a:ext>
                  </a:extLst>
                </a:gridCol>
                <a:gridCol w="1303549">
                  <a:extLst>
                    <a:ext uri="{9D8B030D-6E8A-4147-A177-3AD203B41FA5}">
                      <a16:colId xmlns:a16="http://schemas.microsoft.com/office/drawing/2014/main" val="20001"/>
                    </a:ext>
                  </a:extLst>
                </a:gridCol>
                <a:gridCol w="1267433">
                  <a:extLst>
                    <a:ext uri="{9D8B030D-6E8A-4147-A177-3AD203B41FA5}">
                      <a16:colId xmlns:a16="http://schemas.microsoft.com/office/drawing/2014/main" val="20002"/>
                    </a:ext>
                  </a:extLst>
                </a:gridCol>
                <a:gridCol w="1393564">
                  <a:extLst>
                    <a:ext uri="{9D8B030D-6E8A-4147-A177-3AD203B41FA5}">
                      <a16:colId xmlns:a16="http://schemas.microsoft.com/office/drawing/2014/main" val="20003"/>
                    </a:ext>
                  </a:extLst>
                </a:gridCol>
                <a:gridCol w="1509128">
                  <a:extLst>
                    <a:ext uri="{9D8B030D-6E8A-4147-A177-3AD203B41FA5}">
                      <a16:colId xmlns:a16="http://schemas.microsoft.com/office/drawing/2014/main" val="20004"/>
                    </a:ext>
                  </a:extLst>
                </a:gridCol>
              </a:tblGrid>
              <a:tr h="1015964">
                <a:tc gridSpan="5">
                  <a:txBody>
                    <a:bodyPr/>
                    <a:lstStyle/>
                    <a:p>
                      <a:pPr marL="0" marR="0" lvl="0" indent="0" algn="ctr" defTabSz="685783" rtl="0" eaLnBrk="1" fontAlgn="b" latinLnBrk="0" hangingPunct="1">
                        <a:lnSpc>
                          <a:spcPct val="100000"/>
                        </a:lnSpc>
                        <a:spcBef>
                          <a:spcPts val="0"/>
                        </a:spcBef>
                        <a:spcAft>
                          <a:spcPts val="0"/>
                        </a:spcAft>
                        <a:buClrTx/>
                        <a:buSzTx/>
                        <a:buFontTx/>
                        <a:buNone/>
                        <a:tabLst/>
                        <a:defRPr/>
                      </a:pPr>
                      <a:r>
                        <a:rPr lang="sv-SE" sz="1400" b="1" i="0" u="none" strike="noStrike" noProof="0" dirty="0">
                          <a:solidFill>
                            <a:schemeClr val="bg1"/>
                          </a:solidFill>
                          <a:effectLst/>
                          <a:latin typeface="Vattenfall Hall" panose="00000500000000000000" pitchFamily="2" charset="0"/>
                        </a:rPr>
                        <a:t>Föreslagen prisbana (nominella priser)</a:t>
                      </a:r>
                    </a:p>
                  </a:txBody>
                  <a:tcPr marL="0" marR="0" marT="0" marB="0" anchor="ct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10000"/>
                  </a:ext>
                </a:extLst>
              </a:tr>
              <a:tr h="879350">
                <a:tc>
                  <a:txBody>
                    <a:bodyPr/>
                    <a:lstStyle/>
                    <a:p>
                      <a:pPr algn="ctr" fontAlgn="b"/>
                      <a:r>
                        <a:rPr lang="sv-SE" sz="1200" b="1" i="0" u="none" strike="noStrike" dirty="0">
                          <a:solidFill>
                            <a:schemeClr val="tx1"/>
                          </a:solidFill>
                          <a:effectLst/>
                          <a:latin typeface="Vattenfall Hall" panose="00000500000000000000" pitchFamily="2" charset="0"/>
                        </a:rPr>
                        <a:t>År</a:t>
                      </a:r>
                    </a:p>
                    <a:p>
                      <a:pPr algn="ctr" fontAlgn="b"/>
                      <a:endParaRPr lang="sv-SE" sz="1200" b="1" i="0" u="none" strike="noStrike" dirty="0">
                        <a:solidFill>
                          <a:schemeClr val="tx1"/>
                        </a:solidFill>
                        <a:effectLst/>
                        <a:latin typeface="Vattenfall Hall" panose="00000500000000000000" pitchFamily="2" charset="0"/>
                      </a:endParaRPr>
                    </a:p>
                  </a:txBody>
                  <a:tcPr marL="0" marR="0" marT="0" marB="0" anchor="b"/>
                </a:tc>
                <a:tc>
                  <a:txBody>
                    <a:bodyPr/>
                    <a:lstStyle/>
                    <a:p>
                      <a:pPr marL="0" algn="ctr" defTabSz="685783" rtl="0" eaLnBrk="1" fontAlgn="b" latinLnBrk="0" hangingPunct="1"/>
                      <a:r>
                        <a:rPr lang="sv-SE" sz="1200" b="1" i="0" u="none" strike="noStrike" kern="1200" dirty="0">
                          <a:solidFill>
                            <a:srgbClr val="CC9B00"/>
                          </a:solidFill>
                          <a:effectLst/>
                          <a:latin typeface="Vattenfall Hall" panose="00000500000000000000" pitchFamily="2" charset="0"/>
                          <a:ea typeface="+mn-ea"/>
                          <a:cs typeface="+mn-cs"/>
                        </a:rPr>
                        <a:t>2024</a:t>
                      </a:r>
                    </a:p>
                    <a:p>
                      <a:pPr marL="0" algn="ctr" defTabSz="685783" rtl="0" eaLnBrk="1" fontAlgn="b" latinLnBrk="0" hangingPunct="1"/>
                      <a:endParaRPr lang="sv-SE" sz="1200" b="1" i="0" u="none" strike="noStrike" kern="1200" dirty="0">
                        <a:solidFill>
                          <a:srgbClr val="CC9B00"/>
                        </a:solidFill>
                        <a:effectLst/>
                        <a:latin typeface="Vattenfall Hall" panose="00000500000000000000" pitchFamily="2" charset="0"/>
                        <a:ea typeface="+mn-ea"/>
                        <a:cs typeface="+mn-cs"/>
                      </a:endParaRPr>
                    </a:p>
                  </a:txBody>
                  <a:tcPr marL="0" marR="0" marT="0" marB="0" anchor="b"/>
                </a:tc>
                <a:tc>
                  <a:txBody>
                    <a:bodyPr/>
                    <a:lstStyle/>
                    <a:p>
                      <a:pPr algn="ctr" fontAlgn="b"/>
                      <a:r>
                        <a:rPr lang="sv-SE" sz="1200" b="1" i="0" u="none" strike="noStrike" dirty="0">
                          <a:solidFill>
                            <a:schemeClr val="tx1"/>
                          </a:solidFill>
                          <a:effectLst/>
                          <a:latin typeface="Vattenfall Hall" panose="00000500000000000000" pitchFamily="2" charset="0"/>
                        </a:rPr>
                        <a:t>2025</a:t>
                      </a:r>
                    </a:p>
                    <a:p>
                      <a:pPr algn="ctr" fontAlgn="b"/>
                      <a:endParaRPr lang="sv-SE" sz="1200" b="1" i="0" u="none" strike="noStrike" dirty="0">
                        <a:solidFill>
                          <a:schemeClr val="tx1"/>
                        </a:solidFill>
                        <a:effectLst/>
                        <a:latin typeface="Vattenfall Hall" panose="00000500000000000000" pitchFamily="2" charset="0"/>
                      </a:endParaRPr>
                    </a:p>
                  </a:txBody>
                  <a:tcPr marL="0" marR="0" marT="0" marB="0" anchor="b"/>
                </a:tc>
                <a:tc>
                  <a:txBody>
                    <a:bodyPr/>
                    <a:lstStyle/>
                    <a:p>
                      <a:pPr algn="ctr" fontAlgn="b"/>
                      <a:r>
                        <a:rPr lang="sv-SE" sz="1200" b="1" i="0" u="none" strike="noStrike" dirty="0">
                          <a:solidFill>
                            <a:schemeClr val="tx1"/>
                          </a:solidFill>
                          <a:effectLst/>
                          <a:latin typeface="Vattenfall Hall" panose="00000500000000000000" pitchFamily="2" charset="0"/>
                        </a:rPr>
                        <a:t>2026</a:t>
                      </a:r>
                    </a:p>
                    <a:p>
                      <a:pPr algn="ctr" fontAlgn="b"/>
                      <a:endParaRPr lang="sv-SE" sz="1200" b="1" i="0" u="none" strike="noStrike" dirty="0">
                        <a:solidFill>
                          <a:schemeClr val="tx1"/>
                        </a:solidFill>
                        <a:effectLst/>
                        <a:latin typeface="Vattenfall Hall" panose="00000500000000000000" pitchFamily="2" charset="0"/>
                      </a:endParaRPr>
                    </a:p>
                  </a:txBody>
                  <a:tcPr marL="0" marR="0" marT="0" marB="0" anchor="b"/>
                </a:tc>
                <a:tc>
                  <a:txBody>
                    <a:bodyPr/>
                    <a:lstStyle/>
                    <a:p>
                      <a:pPr algn="ctr" fontAlgn="b"/>
                      <a:r>
                        <a:rPr lang="sv-SE" sz="1200" b="1" i="0" u="none" strike="noStrike" dirty="0">
                          <a:solidFill>
                            <a:schemeClr val="tx1"/>
                          </a:solidFill>
                          <a:effectLst/>
                          <a:latin typeface="Vattenfall Hall" panose="00000500000000000000" pitchFamily="2" charset="0"/>
                        </a:rPr>
                        <a:t>Horisont</a:t>
                      </a:r>
                    </a:p>
                    <a:p>
                      <a:pPr algn="ctr" fontAlgn="b"/>
                      <a:endParaRPr lang="sv-SE" sz="1200" b="1" i="0" u="none" strike="noStrike" dirty="0">
                        <a:solidFill>
                          <a:schemeClr val="tx1"/>
                        </a:solidFill>
                        <a:effectLst/>
                        <a:latin typeface="Vattenfall Hall" panose="00000500000000000000" pitchFamily="2" charset="0"/>
                      </a:endParaRPr>
                    </a:p>
                  </a:txBody>
                  <a:tcPr marL="0" marR="0" marT="0" marB="0" anchor="b"/>
                </a:tc>
                <a:extLst>
                  <a:ext uri="{0D108BD9-81ED-4DB2-BD59-A6C34878D82A}">
                    <a16:rowId xmlns:a16="http://schemas.microsoft.com/office/drawing/2014/main" val="10001"/>
                  </a:ext>
                </a:extLst>
              </a:tr>
              <a:tr h="948686">
                <a:tc>
                  <a:txBody>
                    <a:bodyPr/>
                    <a:lstStyle/>
                    <a:p>
                      <a:pPr algn="ctr" fontAlgn="b"/>
                      <a:r>
                        <a:rPr lang="sv-SE" sz="1200" b="1" i="0" u="none" strike="noStrike" dirty="0">
                          <a:solidFill>
                            <a:srgbClr val="000000"/>
                          </a:solidFill>
                          <a:effectLst/>
                          <a:latin typeface="Vattenfall Hall" panose="00000500000000000000" pitchFamily="2" charset="0"/>
                        </a:rPr>
                        <a:t>VB Energi</a:t>
                      </a:r>
                    </a:p>
                  </a:txBody>
                  <a:tcPr marL="0" marR="0" marT="0" marB="0" anchor="ctr"/>
                </a:tc>
                <a:tc>
                  <a:txBody>
                    <a:bodyPr/>
                    <a:lstStyle/>
                    <a:p>
                      <a:pPr marL="0" algn="ctr" defTabSz="685783" rtl="0" eaLnBrk="1" fontAlgn="b" latinLnBrk="0" hangingPunct="1"/>
                      <a:r>
                        <a:rPr lang="sv-SE" sz="1200" b="0" i="0" u="none" strike="noStrike" kern="1200" dirty="0">
                          <a:solidFill>
                            <a:srgbClr val="CC9B00"/>
                          </a:solidFill>
                          <a:effectLst/>
                          <a:latin typeface="Vattenfall Hall" panose="00000500000000000000" pitchFamily="2" charset="0"/>
                          <a:ea typeface="+mn-ea"/>
                          <a:cs typeface="+mn-cs"/>
                        </a:rPr>
                        <a:t>9-14%</a:t>
                      </a:r>
                    </a:p>
                  </a:txBody>
                  <a:tcPr marL="0" marR="0" marT="0" marB="0" anchor="ctr"/>
                </a:tc>
                <a:tc>
                  <a:txBody>
                    <a:bodyPr/>
                    <a:lstStyle/>
                    <a:p>
                      <a:pPr marL="0" marR="0" lvl="0" indent="0" algn="ctr" defTabSz="685783"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Vattenfall Hall" panose="00000500000000000000" pitchFamily="2" charset="0"/>
                          <a:ea typeface="+mn-ea"/>
                          <a:cs typeface="+mn-cs"/>
                        </a:rPr>
                        <a:t>2-5%</a:t>
                      </a:r>
                    </a:p>
                  </a:txBody>
                  <a:tcPr marL="0" marR="0" marT="0" marB="0" anchor="ctr"/>
                </a:tc>
                <a:tc>
                  <a:txBody>
                    <a:bodyPr/>
                    <a:lstStyle/>
                    <a:p>
                      <a:pPr marL="0" marR="0" lvl="0" indent="0" algn="ctr" defTabSz="685783"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Vattenfall Hall" panose="00000500000000000000" pitchFamily="2" charset="0"/>
                          <a:ea typeface="+mn-ea"/>
                          <a:cs typeface="+mn-cs"/>
                        </a:rPr>
                        <a:t>2-5%</a:t>
                      </a:r>
                    </a:p>
                  </a:txBody>
                  <a:tcPr marL="0" marR="0" marT="0" marB="0" anchor="ctr"/>
                </a:tc>
                <a:tc>
                  <a:txBody>
                    <a:bodyPr/>
                    <a:lstStyle/>
                    <a:p>
                      <a:pPr marL="0" marR="0" lvl="0" indent="0" algn="ctr" defTabSz="685783" rtl="0" eaLnBrk="1" fontAlgn="b"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Vattenfall Hall" panose="00000500000000000000" pitchFamily="2" charset="0"/>
                          <a:ea typeface="+mn-ea"/>
                          <a:cs typeface="+mn-cs"/>
                        </a:rPr>
                        <a:t>2,5%</a:t>
                      </a:r>
                    </a:p>
                  </a:txBody>
                  <a:tcPr marL="0" marR="0" marT="0" marB="0" anchor="ctr"/>
                </a:tc>
                <a:extLst>
                  <a:ext uri="{0D108BD9-81ED-4DB2-BD59-A6C34878D82A}">
                    <a16:rowId xmlns:a16="http://schemas.microsoft.com/office/drawing/2014/main" val="10002"/>
                  </a:ext>
                </a:extLst>
              </a:tr>
            </a:tbl>
          </a:graphicData>
        </a:graphic>
      </p:graphicFrame>
      <p:sp>
        <p:nvSpPr>
          <p:cNvPr id="8" name="Platshållare för bildnummer 7">
            <a:extLst>
              <a:ext uri="{FF2B5EF4-FFF2-40B4-BE49-F238E27FC236}">
                <a16:creationId xmlns:a16="http://schemas.microsoft.com/office/drawing/2014/main" id="{356ABA8A-21DE-4754-810D-0C8F90C04F98}"/>
              </a:ext>
            </a:extLst>
          </p:cNvPr>
          <p:cNvSpPr>
            <a:spLocks noGrp="1"/>
          </p:cNvSpPr>
          <p:nvPr>
            <p:ph type="sldNum" sz="quarter" idx="4"/>
          </p:nvPr>
        </p:nvSpPr>
        <p:spPr/>
        <p:txBody>
          <a:bodyPr/>
          <a:lstStyle/>
          <a:p>
            <a:fld id="{B2B07D95-7C69-46C0-AD2A-2DA1650028AD}" type="slidenum">
              <a:rPr lang="en-GB" noProof="0" smtClean="0"/>
              <a:pPr/>
              <a:t>24</a:t>
            </a:fld>
            <a:endParaRPr lang="en-GB" noProof="0"/>
          </a:p>
        </p:txBody>
      </p:sp>
      <p:sp>
        <p:nvSpPr>
          <p:cNvPr id="10" name="Platshållare för datum 2">
            <a:extLst>
              <a:ext uri="{FF2B5EF4-FFF2-40B4-BE49-F238E27FC236}">
                <a16:creationId xmlns:a16="http://schemas.microsoft.com/office/drawing/2014/main" id="{F5F19240-5D4F-4203-9F7E-BAAA3E465F3E}"/>
              </a:ext>
            </a:extLst>
          </p:cNvPr>
          <p:cNvSpPr>
            <a:spLocks noGrp="1"/>
          </p:cNvSpPr>
          <p:nvPr>
            <p:ph type="dt" sz="half" idx="2"/>
          </p:nvPr>
        </p:nvSpPr>
        <p:spPr>
          <a:xfrm>
            <a:off x="179387" y="4748400"/>
            <a:ext cx="932265" cy="135000"/>
          </a:xfrm>
        </p:spPr>
        <p:txBody>
          <a:bodyPr/>
          <a:lstStyle/>
          <a:p>
            <a:fld id="{52DCD984-E5C5-4C78-9C23-D5C1E24674F6}" type="datetime1">
              <a:rPr lang="en-GB" smtClean="0"/>
              <a:t>05/06/2023</a:t>
            </a:fld>
            <a:endParaRPr lang="en-GB" dirty="0"/>
          </a:p>
        </p:txBody>
      </p:sp>
      <p:sp>
        <p:nvSpPr>
          <p:cNvPr id="11" name="Platshållare för sidfot 3">
            <a:extLst>
              <a:ext uri="{FF2B5EF4-FFF2-40B4-BE49-F238E27FC236}">
                <a16:creationId xmlns:a16="http://schemas.microsoft.com/office/drawing/2014/main" id="{A58DA7AE-F3BB-4E47-8A5B-365CDB8FEF65}"/>
              </a:ext>
            </a:extLst>
          </p:cNvPr>
          <p:cNvSpPr>
            <a:spLocks noGrp="1"/>
          </p:cNvSpPr>
          <p:nvPr>
            <p:ph type="ftr" sz="quarter" idx="3"/>
          </p:nvPr>
        </p:nvSpPr>
        <p:spPr>
          <a:xfrm>
            <a:off x="179387" y="4856400"/>
            <a:ext cx="2620800" cy="135000"/>
          </a:xfrm>
        </p:spPr>
        <p:txBody>
          <a:bodyPr/>
          <a:lstStyle/>
          <a:p>
            <a:r>
              <a:rPr lang="en-US"/>
              <a:t>C4 – Strictly confidential, C3 – Restricted, C2 – Internal, C1 – Public</a:t>
            </a:r>
            <a:endParaRPr lang="en-GB" dirty="0"/>
          </a:p>
        </p:txBody>
      </p:sp>
    </p:spTree>
    <p:extLst>
      <p:ext uri="{BB962C8B-B14F-4D97-AF65-F5344CB8AC3E}">
        <p14:creationId xmlns:p14="http://schemas.microsoft.com/office/powerpoint/2010/main" val="3332282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2E76079-4BEF-5FFE-90AD-F736DD9E3960}"/>
              </a:ext>
            </a:extLst>
          </p:cNvPr>
          <p:cNvSpPr>
            <a:spLocks noGrp="1"/>
          </p:cNvSpPr>
          <p:nvPr>
            <p:ph type="title"/>
          </p:nvPr>
        </p:nvSpPr>
        <p:spPr>
          <a:xfrm>
            <a:off x="792000" y="396000"/>
            <a:ext cx="7560000" cy="624871"/>
          </a:xfrm>
        </p:spPr>
        <p:txBody>
          <a:bodyPr/>
          <a:lstStyle/>
          <a:p>
            <a:r>
              <a:rPr lang="en-US" sz="3000" dirty="0" err="1">
                <a:latin typeface="Vattenfall Hall" panose="00000500000000000000" pitchFamily="2" charset="0"/>
              </a:rPr>
              <a:t>Långsiktig</a:t>
            </a:r>
            <a:r>
              <a:rPr lang="en-US" sz="3000" dirty="0">
                <a:latin typeface="Vattenfall Hall" panose="00000500000000000000" pitchFamily="2" charset="0"/>
              </a:rPr>
              <a:t> </a:t>
            </a:r>
            <a:r>
              <a:rPr lang="en-US" sz="3000" dirty="0" err="1">
                <a:latin typeface="Vattenfall Hall" panose="00000500000000000000" pitchFamily="2" charset="0"/>
              </a:rPr>
              <a:t>prisutveckling</a:t>
            </a:r>
            <a:r>
              <a:rPr lang="en-US" sz="3000" dirty="0">
                <a:latin typeface="Vattenfall Hall" panose="00000500000000000000" pitchFamily="2" charset="0"/>
              </a:rPr>
              <a:t> VB Energi</a:t>
            </a:r>
          </a:p>
        </p:txBody>
      </p:sp>
      <p:sp>
        <p:nvSpPr>
          <p:cNvPr id="3" name="Platshållare för datum 2">
            <a:extLst>
              <a:ext uri="{FF2B5EF4-FFF2-40B4-BE49-F238E27FC236}">
                <a16:creationId xmlns:a16="http://schemas.microsoft.com/office/drawing/2014/main" id="{8FCE5CB8-046F-42E4-A4CB-8E264FD877AA}"/>
              </a:ext>
            </a:extLst>
          </p:cNvPr>
          <p:cNvSpPr>
            <a:spLocks noGrp="1"/>
          </p:cNvSpPr>
          <p:nvPr>
            <p:ph type="dt" sz="half" idx="2"/>
          </p:nvPr>
        </p:nvSpPr>
        <p:spPr>
          <a:xfrm>
            <a:off x="179387" y="4748400"/>
            <a:ext cx="932265" cy="135000"/>
          </a:xfrm>
        </p:spPr>
        <p:txBody>
          <a:bodyPr anchor="b">
            <a:normAutofit/>
          </a:bodyPr>
          <a:lstStyle/>
          <a:p>
            <a:pPr>
              <a:spcAft>
                <a:spcPts val="600"/>
              </a:spcAft>
            </a:pPr>
            <a:fld id="{7FE600A0-7009-4DAD-8FFB-78493A3810BD}" type="datetime1">
              <a:rPr lang="en-GB" noProof="0" smtClean="0"/>
              <a:pPr>
                <a:spcAft>
                  <a:spcPts val="600"/>
                </a:spcAft>
              </a:pPr>
              <a:t>05/06/2023</a:t>
            </a:fld>
            <a:endParaRPr lang="en-GB" noProof="0"/>
          </a:p>
        </p:txBody>
      </p:sp>
      <p:sp>
        <p:nvSpPr>
          <p:cNvPr id="4" name="Platshållare för sidfot 3">
            <a:extLst>
              <a:ext uri="{FF2B5EF4-FFF2-40B4-BE49-F238E27FC236}">
                <a16:creationId xmlns:a16="http://schemas.microsoft.com/office/drawing/2014/main" id="{2BAB5320-2C52-4492-892E-54E712F23144}"/>
              </a:ext>
            </a:extLst>
          </p:cNvPr>
          <p:cNvSpPr>
            <a:spLocks noGrp="1"/>
          </p:cNvSpPr>
          <p:nvPr>
            <p:ph type="ftr" sz="quarter" idx="3"/>
          </p:nvPr>
        </p:nvSpPr>
        <p:spPr>
          <a:xfrm>
            <a:off x="179387" y="4856400"/>
            <a:ext cx="2620800" cy="135000"/>
          </a:xfrm>
        </p:spPr>
        <p:txBody>
          <a:bodyPr anchor="b">
            <a:normAutofit/>
          </a:bodyPr>
          <a:lstStyle/>
          <a:p>
            <a:pPr>
              <a:spcAft>
                <a:spcPts val="600"/>
              </a:spcAft>
            </a:pPr>
            <a:r>
              <a:rPr lang="en-US" noProof="0"/>
              <a:t>C4 – Strictly confidential, C3 – Restricted, C2 – Internal, C1 – Public</a:t>
            </a:r>
            <a:endParaRPr lang="en-GB" noProof="0"/>
          </a:p>
        </p:txBody>
      </p:sp>
      <p:sp>
        <p:nvSpPr>
          <p:cNvPr id="5" name="Platshållare för bildnummer 4">
            <a:extLst>
              <a:ext uri="{FF2B5EF4-FFF2-40B4-BE49-F238E27FC236}">
                <a16:creationId xmlns:a16="http://schemas.microsoft.com/office/drawing/2014/main" id="{EB6AD60F-C38A-49EA-874D-55F72CA42D29}"/>
              </a:ext>
            </a:extLst>
          </p:cNvPr>
          <p:cNvSpPr>
            <a:spLocks noGrp="1"/>
          </p:cNvSpPr>
          <p:nvPr>
            <p:ph type="sldNum" sz="quarter" idx="4"/>
          </p:nvPr>
        </p:nvSpPr>
        <p:spPr>
          <a:xfrm>
            <a:off x="8600400" y="4806000"/>
            <a:ext cx="374400" cy="180000"/>
          </a:xfrm>
        </p:spPr>
        <p:txBody>
          <a:bodyPr anchor="b">
            <a:normAutofit/>
          </a:bodyPr>
          <a:lstStyle/>
          <a:p>
            <a:pPr>
              <a:spcAft>
                <a:spcPts val="600"/>
              </a:spcAft>
            </a:pPr>
            <a:fld id="{B2B07D95-7C69-46C0-AD2A-2DA1650028AD}" type="slidenum">
              <a:rPr lang="en-GB" noProof="0" smtClean="0"/>
              <a:pPr>
                <a:spcAft>
                  <a:spcPts val="600"/>
                </a:spcAft>
              </a:pPr>
              <a:t>25</a:t>
            </a:fld>
            <a:endParaRPr lang="en-GB" noProof="0"/>
          </a:p>
        </p:txBody>
      </p:sp>
      <p:graphicFrame>
        <p:nvGraphicFramePr>
          <p:cNvPr id="6" name="Platshållare för innehåll 5">
            <a:extLst>
              <a:ext uri="{FF2B5EF4-FFF2-40B4-BE49-F238E27FC236}">
                <a16:creationId xmlns:a16="http://schemas.microsoft.com/office/drawing/2014/main" id="{303C5FCA-455A-466A-BBE1-B46E408850B9}"/>
              </a:ext>
            </a:extLst>
          </p:cNvPr>
          <p:cNvGraphicFramePr>
            <a:graphicFrameLocks/>
          </p:cNvGraphicFramePr>
          <p:nvPr>
            <p:extLst>
              <p:ext uri="{D42A27DB-BD31-4B8C-83A1-F6EECF244321}">
                <p14:modId xmlns:p14="http://schemas.microsoft.com/office/powerpoint/2010/main" val="1262551735"/>
              </p:ext>
            </p:extLst>
          </p:nvPr>
        </p:nvGraphicFramePr>
        <p:xfrm>
          <a:off x="269310" y="1455420"/>
          <a:ext cx="8555276" cy="318858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ruta 6">
            <a:extLst>
              <a:ext uri="{FF2B5EF4-FFF2-40B4-BE49-F238E27FC236}">
                <a16:creationId xmlns:a16="http://schemas.microsoft.com/office/drawing/2014/main" id="{C47232F0-2207-4E84-ABF2-2AADA2C41AF8}"/>
              </a:ext>
            </a:extLst>
          </p:cNvPr>
          <p:cNvSpPr txBox="1"/>
          <p:nvPr/>
        </p:nvSpPr>
        <p:spPr>
          <a:xfrm>
            <a:off x="792000" y="920663"/>
            <a:ext cx="7387496" cy="523220"/>
          </a:xfrm>
          <a:prstGeom prst="rect">
            <a:avLst/>
          </a:prstGeom>
          <a:noFill/>
        </p:spPr>
        <p:txBody>
          <a:bodyPr wrap="square" rtlCol="0">
            <a:spAutoFit/>
          </a:bodyPr>
          <a:lstStyle/>
          <a:p>
            <a:pPr algn="l"/>
            <a:r>
              <a:rPr lang="sv-SE" sz="1400" dirty="0">
                <a:latin typeface="Vattenfall Hall" panose="00000500000000000000" pitchFamily="2" charset="0"/>
              </a:rPr>
              <a:t>Prisutveckling 2012-2023. *2022 och 2023 baserade på prognos från SCB (KPIF) april 2022.</a:t>
            </a:r>
          </a:p>
        </p:txBody>
      </p:sp>
    </p:spTree>
    <p:extLst>
      <p:ext uri="{BB962C8B-B14F-4D97-AF65-F5344CB8AC3E}">
        <p14:creationId xmlns:p14="http://schemas.microsoft.com/office/powerpoint/2010/main" val="3180586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descr="En bild som visar person, inomhus, bord, sitter&#10;&#10;Automatiskt genererad beskrivning">
            <a:extLst>
              <a:ext uri="{FF2B5EF4-FFF2-40B4-BE49-F238E27FC236}">
                <a16:creationId xmlns:a16="http://schemas.microsoft.com/office/drawing/2014/main" id="{40DA8044-0E0E-42F2-B12A-2AE91F985D0E}"/>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5909" t="11692" r="44738" b="11692"/>
          <a:stretch/>
        </p:blipFill>
        <p:spPr>
          <a:xfrm>
            <a:off x="79866" y="75600"/>
            <a:ext cx="4492134" cy="4651024"/>
          </a:xfrm>
        </p:spPr>
      </p:pic>
      <p:graphicFrame>
        <p:nvGraphicFramePr>
          <p:cNvPr id="4" name="Object 3" hidden="1">
            <a:extLst>
              <a:ext uri="{FF2B5EF4-FFF2-40B4-BE49-F238E27FC236}">
                <a16:creationId xmlns:a16="http://schemas.microsoft.com/office/drawing/2014/main" id="{A91D0530-2AF4-45DD-AD02-CE2EEAC068A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4" name="Object 3" hidden="1">
                        <a:extLst>
                          <a:ext uri="{FF2B5EF4-FFF2-40B4-BE49-F238E27FC236}">
                            <a16:creationId xmlns:a16="http://schemas.microsoft.com/office/drawing/2014/main" id="{A91D0530-2AF4-45DD-AD02-CE2EEAC068A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851AFFE4-5CA8-42EC-96CB-962F2ED2D224}"/>
              </a:ext>
            </a:extLst>
          </p:cNvPr>
          <p:cNvSpPr/>
          <p:nvPr>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sv-SE" sz="6000" b="1" dirty="0">
              <a:latin typeface="Arial" panose="020B0604020202020204" pitchFamily="34" charset="0"/>
              <a:ea typeface="+mj-ea"/>
              <a:cs typeface="+mj-cs"/>
              <a:sym typeface="Arial" panose="020B0604020202020204" pitchFamily="34" charset="0"/>
            </a:endParaRPr>
          </a:p>
        </p:txBody>
      </p:sp>
      <p:sp>
        <p:nvSpPr>
          <p:cNvPr id="2" name="Rubrik 1">
            <a:extLst>
              <a:ext uri="{FF2B5EF4-FFF2-40B4-BE49-F238E27FC236}">
                <a16:creationId xmlns:a16="http://schemas.microsoft.com/office/drawing/2014/main" id="{DD63A80A-B2A9-4FB1-A343-6BED8250367D}"/>
              </a:ext>
            </a:extLst>
          </p:cNvPr>
          <p:cNvSpPr>
            <a:spLocks noGrp="1"/>
          </p:cNvSpPr>
          <p:nvPr>
            <p:ph type="ctrTitle"/>
          </p:nvPr>
        </p:nvSpPr>
        <p:spPr>
          <a:xfrm>
            <a:off x="4471200" y="1700814"/>
            <a:ext cx="4608000" cy="1411571"/>
          </a:xfrm>
        </p:spPr>
        <p:txBody>
          <a:bodyPr/>
          <a:lstStyle/>
          <a:p>
            <a:r>
              <a:rPr lang="sv-SE" sz="3600" dirty="0">
                <a:solidFill>
                  <a:schemeClr val="tx1">
                    <a:lumMod val="50000"/>
                    <a:lumOff val="50000"/>
                  </a:schemeClr>
                </a:solidFill>
                <a:latin typeface="Vattenfall Hall" panose="00000500000000000000" pitchFamily="2" charset="0"/>
              </a:rPr>
              <a:t>8. </a:t>
            </a:r>
            <a:br>
              <a:rPr lang="sv-SE" sz="3600" dirty="0">
                <a:solidFill>
                  <a:schemeClr val="tx1">
                    <a:lumMod val="50000"/>
                    <a:lumOff val="50000"/>
                  </a:schemeClr>
                </a:solidFill>
                <a:latin typeface="Vattenfall Hall" panose="00000500000000000000" pitchFamily="2" charset="0"/>
              </a:rPr>
            </a:br>
            <a:r>
              <a:rPr lang="sv-SE" sz="3600" dirty="0">
                <a:solidFill>
                  <a:schemeClr val="tx1">
                    <a:lumMod val="50000"/>
                    <a:lumOff val="50000"/>
                  </a:schemeClr>
                </a:solidFill>
                <a:latin typeface="Vattenfall Hall" panose="00000500000000000000" pitchFamily="2" charset="0"/>
              </a:rPr>
              <a:t>Synpunkter &amp; förslag</a:t>
            </a:r>
            <a:br>
              <a:rPr lang="sv-SE" sz="3600" dirty="0">
                <a:solidFill>
                  <a:schemeClr val="tx1">
                    <a:lumMod val="50000"/>
                    <a:lumOff val="50000"/>
                  </a:schemeClr>
                </a:solidFill>
                <a:latin typeface="Vattenfall Hall" panose="00000500000000000000" pitchFamily="2" charset="0"/>
              </a:rPr>
            </a:br>
            <a:r>
              <a:rPr lang="sv-SE" sz="3600" dirty="0">
                <a:solidFill>
                  <a:schemeClr val="tx1">
                    <a:lumMod val="50000"/>
                    <a:lumOff val="50000"/>
                  </a:schemeClr>
                </a:solidFill>
                <a:latin typeface="Vattenfall Hall" panose="00000500000000000000" pitchFamily="2" charset="0"/>
              </a:rPr>
              <a:t> från kunderna </a:t>
            </a:r>
            <a:br>
              <a:rPr lang="sv-SE" sz="3600" dirty="0">
                <a:solidFill>
                  <a:schemeClr val="tx1">
                    <a:lumMod val="50000"/>
                    <a:lumOff val="50000"/>
                  </a:schemeClr>
                </a:solidFill>
              </a:rPr>
            </a:br>
            <a:br>
              <a:rPr lang="sv-SE" sz="3600" dirty="0">
                <a:solidFill>
                  <a:schemeClr val="tx1">
                    <a:lumMod val="50000"/>
                    <a:lumOff val="50000"/>
                  </a:schemeClr>
                </a:solidFill>
              </a:rPr>
            </a:br>
            <a:endParaRPr lang="sv-SE" sz="3600" dirty="0">
              <a:solidFill>
                <a:schemeClr val="tx1">
                  <a:lumMod val="50000"/>
                  <a:lumOff val="50000"/>
                </a:schemeClr>
              </a:solidFill>
            </a:endParaRPr>
          </a:p>
        </p:txBody>
      </p:sp>
      <p:sp>
        <p:nvSpPr>
          <p:cNvPr id="5" name="Platshållare för bildnummer 4">
            <a:extLst>
              <a:ext uri="{FF2B5EF4-FFF2-40B4-BE49-F238E27FC236}">
                <a16:creationId xmlns:a16="http://schemas.microsoft.com/office/drawing/2014/main" id="{1C871D53-9AB8-4BAB-85DE-E08B2CA30480}"/>
              </a:ext>
            </a:extLst>
          </p:cNvPr>
          <p:cNvSpPr>
            <a:spLocks noGrp="1"/>
          </p:cNvSpPr>
          <p:nvPr>
            <p:ph type="sldNum" sz="quarter" idx="4"/>
          </p:nvPr>
        </p:nvSpPr>
        <p:spPr/>
        <p:txBody>
          <a:bodyPr/>
          <a:lstStyle/>
          <a:p>
            <a:pPr lvl="0"/>
            <a:fld id="{B2B07D95-7C69-46C0-AD2A-2DA1650028AD}" type="slidenum">
              <a:rPr lang="en-GB" noProof="0" smtClean="0"/>
              <a:pPr lvl="0"/>
              <a:t>26</a:t>
            </a:fld>
            <a:endParaRPr lang="en-GB" noProof="0"/>
          </a:p>
        </p:txBody>
      </p:sp>
      <p:sp>
        <p:nvSpPr>
          <p:cNvPr id="11" name="Platshållare för datum 2">
            <a:extLst>
              <a:ext uri="{FF2B5EF4-FFF2-40B4-BE49-F238E27FC236}">
                <a16:creationId xmlns:a16="http://schemas.microsoft.com/office/drawing/2014/main" id="{F050F29D-50D5-4184-8AD6-05BD72D2278A}"/>
              </a:ext>
            </a:extLst>
          </p:cNvPr>
          <p:cNvSpPr>
            <a:spLocks noGrp="1"/>
          </p:cNvSpPr>
          <p:nvPr>
            <p:ph type="dt" sz="half" idx="2"/>
          </p:nvPr>
        </p:nvSpPr>
        <p:spPr>
          <a:xfrm>
            <a:off x="179387" y="4748400"/>
            <a:ext cx="932265" cy="135000"/>
          </a:xfrm>
        </p:spPr>
        <p:txBody>
          <a:bodyPr/>
          <a:lstStyle/>
          <a:p>
            <a:fld id="{52DCD984-E5C5-4C78-9C23-D5C1E24674F6}" type="datetime1">
              <a:rPr lang="en-GB" smtClean="0"/>
              <a:t>05/06/2023</a:t>
            </a:fld>
            <a:endParaRPr lang="en-GB" dirty="0"/>
          </a:p>
        </p:txBody>
      </p:sp>
      <p:sp>
        <p:nvSpPr>
          <p:cNvPr id="12" name="Platshållare för sidfot 3">
            <a:extLst>
              <a:ext uri="{FF2B5EF4-FFF2-40B4-BE49-F238E27FC236}">
                <a16:creationId xmlns:a16="http://schemas.microsoft.com/office/drawing/2014/main" id="{8F38B84B-2C0D-4896-8E10-A1062A9743C9}"/>
              </a:ext>
            </a:extLst>
          </p:cNvPr>
          <p:cNvSpPr>
            <a:spLocks noGrp="1"/>
          </p:cNvSpPr>
          <p:nvPr>
            <p:ph type="ftr" sz="quarter" idx="3"/>
          </p:nvPr>
        </p:nvSpPr>
        <p:spPr>
          <a:xfrm>
            <a:off x="179387" y="4856400"/>
            <a:ext cx="2620800" cy="135000"/>
          </a:xfrm>
        </p:spPr>
        <p:txBody>
          <a:bodyPr/>
          <a:lstStyle/>
          <a:p>
            <a:r>
              <a:rPr lang="en-US"/>
              <a:t>C4 – Strictly confidential, C3 – Restricted, C2 – Internal, C1 – Public</a:t>
            </a:r>
            <a:endParaRPr lang="en-GB" dirty="0"/>
          </a:p>
        </p:txBody>
      </p:sp>
    </p:spTree>
    <p:extLst>
      <p:ext uri="{BB962C8B-B14F-4D97-AF65-F5344CB8AC3E}">
        <p14:creationId xmlns:p14="http://schemas.microsoft.com/office/powerpoint/2010/main" val="3853737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02E61D5-7FDB-4C1B-9514-CFC475421091}"/>
              </a:ext>
            </a:extLst>
          </p:cNvPr>
          <p:cNvSpPr>
            <a:spLocks noGrp="1"/>
          </p:cNvSpPr>
          <p:nvPr>
            <p:ph type="title"/>
          </p:nvPr>
        </p:nvSpPr>
        <p:spPr>
          <a:xfrm>
            <a:off x="792000" y="396000"/>
            <a:ext cx="7560000" cy="900000"/>
          </a:xfrm>
        </p:spPr>
        <p:txBody>
          <a:bodyPr anchor="t">
            <a:normAutofit/>
          </a:bodyPr>
          <a:lstStyle/>
          <a:p>
            <a:r>
              <a:rPr lang="sv-SE" sz="3300" dirty="0">
                <a:latin typeface="Vattenfall Hall" panose="00000500000000000000" pitchFamily="2" charset="0"/>
              </a:rPr>
              <a:t>9. Tidpunkt för nästa samrådsmöte</a:t>
            </a:r>
          </a:p>
        </p:txBody>
      </p:sp>
      <p:pic>
        <p:nvPicPr>
          <p:cNvPr id="8" name="Platshållare för innehåll 7" descr="En bild som visar person, inomhus, bärbar dator, sitter&#10;&#10;Automatiskt genererad beskrivning">
            <a:extLst>
              <a:ext uri="{FF2B5EF4-FFF2-40B4-BE49-F238E27FC236}">
                <a16:creationId xmlns:a16="http://schemas.microsoft.com/office/drawing/2014/main" id="{BB6E306E-577C-48FC-AA2E-076848DD5A5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3728" b="23092"/>
          <a:stretch/>
        </p:blipFill>
        <p:spPr>
          <a:xfrm>
            <a:off x="792000" y="1455738"/>
            <a:ext cx="7560000" cy="3188262"/>
          </a:xfrm>
          <a:noFill/>
        </p:spPr>
      </p:pic>
      <p:sp>
        <p:nvSpPr>
          <p:cNvPr id="4" name="Platshållare för datum 3">
            <a:extLst>
              <a:ext uri="{FF2B5EF4-FFF2-40B4-BE49-F238E27FC236}">
                <a16:creationId xmlns:a16="http://schemas.microsoft.com/office/drawing/2014/main" id="{4566F0D4-B687-47CB-A1AA-98397EF15C94}"/>
              </a:ext>
            </a:extLst>
          </p:cNvPr>
          <p:cNvSpPr>
            <a:spLocks noGrp="1"/>
          </p:cNvSpPr>
          <p:nvPr>
            <p:ph type="dt" sz="half" idx="2"/>
          </p:nvPr>
        </p:nvSpPr>
        <p:spPr>
          <a:xfrm>
            <a:off x="179387" y="4748400"/>
            <a:ext cx="932265" cy="135000"/>
          </a:xfrm>
        </p:spPr>
        <p:txBody>
          <a:bodyPr anchor="b">
            <a:normAutofit/>
          </a:bodyPr>
          <a:lstStyle/>
          <a:p>
            <a:pPr>
              <a:spcAft>
                <a:spcPts val="600"/>
              </a:spcAft>
            </a:pPr>
            <a:fld id="{1B7FCC58-6C03-4214-A61D-92067F31ED60}" type="datetime1">
              <a:rPr lang="en-GB" smtClean="0"/>
              <a:pPr>
                <a:spcAft>
                  <a:spcPts val="600"/>
                </a:spcAft>
              </a:pPr>
              <a:t>05/06/2023</a:t>
            </a:fld>
            <a:endParaRPr lang="en-GB"/>
          </a:p>
        </p:txBody>
      </p:sp>
      <p:sp>
        <p:nvSpPr>
          <p:cNvPr id="5" name="Platshållare för sidfot 4">
            <a:extLst>
              <a:ext uri="{FF2B5EF4-FFF2-40B4-BE49-F238E27FC236}">
                <a16:creationId xmlns:a16="http://schemas.microsoft.com/office/drawing/2014/main" id="{0E6FA2F2-367E-4C20-8C2C-B389F2489BE2}"/>
              </a:ext>
            </a:extLst>
          </p:cNvPr>
          <p:cNvSpPr>
            <a:spLocks noGrp="1"/>
          </p:cNvSpPr>
          <p:nvPr>
            <p:ph type="ftr" sz="quarter" idx="3"/>
          </p:nvPr>
        </p:nvSpPr>
        <p:spPr>
          <a:xfrm>
            <a:off x="179387" y="4856400"/>
            <a:ext cx="2620800" cy="135000"/>
          </a:xfrm>
        </p:spPr>
        <p:txBody>
          <a:bodyPr anchor="b">
            <a:normAutofit/>
          </a:bodyPr>
          <a:lstStyle/>
          <a:p>
            <a:pPr>
              <a:spcAft>
                <a:spcPts val="600"/>
              </a:spcAft>
            </a:pPr>
            <a:r>
              <a:rPr lang="en-US"/>
              <a:t>C4 – Strictly confidential, C3 – Restricted, C2 – Internal, C1 – Public</a:t>
            </a:r>
            <a:endParaRPr lang="en-GB"/>
          </a:p>
        </p:txBody>
      </p:sp>
      <p:sp>
        <p:nvSpPr>
          <p:cNvPr id="6" name="Platshållare för bildnummer 5">
            <a:extLst>
              <a:ext uri="{FF2B5EF4-FFF2-40B4-BE49-F238E27FC236}">
                <a16:creationId xmlns:a16="http://schemas.microsoft.com/office/drawing/2014/main" id="{EE91C29A-D110-4E9B-A32F-464C38AFF1C9}"/>
              </a:ext>
            </a:extLst>
          </p:cNvPr>
          <p:cNvSpPr>
            <a:spLocks noGrp="1"/>
          </p:cNvSpPr>
          <p:nvPr>
            <p:ph type="sldNum" sz="quarter" idx="4"/>
          </p:nvPr>
        </p:nvSpPr>
        <p:spPr>
          <a:xfrm>
            <a:off x="8600400" y="4806000"/>
            <a:ext cx="374400" cy="180000"/>
          </a:xfrm>
        </p:spPr>
        <p:txBody>
          <a:bodyPr anchor="b">
            <a:normAutofit/>
          </a:bodyPr>
          <a:lstStyle/>
          <a:p>
            <a:pPr>
              <a:spcAft>
                <a:spcPts val="600"/>
              </a:spcAft>
            </a:pPr>
            <a:fld id="{B2B07D95-7C69-46C0-AD2A-2DA1650028AD}" type="slidenum">
              <a:rPr lang="en-GB" smtClean="0"/>
              <a:pPr>
                <a:spcAft>
                  <a:spcPts val="600"/>
                </a:spcAft>
              </a:pPr>
              <a:t>27</a:t>
            </a:fld>
            <a:endParaRPr lang="en-GB"/>
          </a:p>
        </p:txBody>
      </p:sp>
      <p:sp>
        <p:nvSpPr>
          <p:cNvPr id="3" name="textruta 2">
            <a:extLst>
              <a:ext uri="{FF2B5EF4-FFF2-40B4-BE49-F238E27FC236}">
                <a16:creationId xmlns:a16="http://schemas.microsoft.com/office/drawing/2014/main" id="{EF27AFDA-09D2-4261-B715-0E7D9DC9DDE2}"/>
              </a:ext>
            </a:extLst>
          </p:cNvPr>
          <p:cNvSpPr txBox="1"/>
          <p:nvPr/>
        </p:nvSpPr>
        <p:spPr>
          <a:xfrm>
            <a:off x="865632" y="908304"/>
            <a:ext cx="7266432" cy="307777"/>
          </a:xfrm>
          <a:prstGeom prst="rect">
            <a:avLst/>
          </a:prstGeom>
          <a:noFill/>
        </p:spPr>
        <p:txBody>
          <a:bodyPr wrap="square" rtlCol="0">
            <a:spAutoFit/>
          </a:bodyPr>
          <a:lstStyle/>
          <a:p>
            <a:pPr algn="l"/>
            <a:r>
              <a:rPr lang="sv-SE" sz="1400" dirty="0">
                <a:latin typeface="Vattenfall Hall" panose="00000500000000000000" pitchFamily="2" charset="0"/>
              </a:rPr>
              <a:t>Förslag: måndag den 11 september 2023</a:t>
            </a:r>
          </a:p>
        </p:txBody>
      </p:sp>
    </p:spTree>
    <p:extLst>
      <p:ext uri="{BB962C8B-B14F-4D97-AF65-F5344CB8AC3E}">
        <p14:creationId xmlns:p14="http://schemas.microsoft.com/office/powerpoint/2010/main" val="2121968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descr="En bild som visar himmel, vatten, utomhus, flod&#10;&#10;Automatiskt genererad beskrivning">
            <a:extLst>
              <a:ext uri="{FF2B5EF4-FFF2-40B4-BE49-F238E27FC236}">
                <a16:creationId xmlns:a16="http://schemas.microsoft.com/office/drawing/2014/main" id="{F7F8139F-145D-43B0-AF7A-0EBF3CC6E074}"/>
              </a:ext>
            </a:extLst>
          </p:cNvPr>
          <p:cNvPicPr>
            <a:picLocks noChangeAspect="1"/>
          </p:cNvPicPr>
          <p:nvPr/>
        </p:nvPicPr>
        <p:blipFill rotWithShape="1">
          <a:blip r:embed="rId3">
            <a:extLst>
              <a:ext uri="{28A0092B-C50C-407E-A947-70E740481C1C}">
                <a14:useLocalDpi xmlns:a14="http://schemas.microsoft.com/office/drawing/2010/main" val="0"/>
              </a:ext>
            </a:extLst>
          </a:blip>
          <a:srcRect l="5239" r="18085" b="34174"/>
          <a:stretch/>
        </p:blipFill>
        <p:spPr>
          <a:xfrm>
            <a:off x="135733" y="124532"/>
            <a:ext cx="8874787" cy="4488300"/>
          </a:xfrm>
          <a:prstGeom prst="rect">
            <a:avLst/>
          </a:prstGeom>
        </p:spPr>
      </p:pic>
      <p:sp>
        <p:nvSpPr>
          <p:cNvPr id="2" name="Rubrik 1">
            <a:extLst>
              <a:ext uri="{FF2B5EF4-FFF2-40B4-BE49-F238E27FC236}">
                <a16:creationId xmlns:a16="http://schemas.microsoft.com/office/drawing/2014/main" id="{6308CD6F-C7B8-454E-818E-68F4C8D4119C}"/>
              </a:ext>
            </a:extLst>
          </p:cNvPr>
          <p:cNvSpPr>
            <a:spLocks noGrp="1"/>
          </p:cNvSpPr>
          <p:nvPr>
            <p:ph type="title"/>
          </p:nvPr>
        </p:nvSpPr>
        <p:spPr/>
        <p:txBody>
          <a:bodyPr/>
          <a:lstStyle/>
          <a:p>
            <a:r>
              <a:rPr lang="sv-SE" sz="3500" dirty="0">
                <a:latin typeface="Vattenfall Hall" panose="00000500000000000000" pitchFamily="2" charset="0"/>
              </a:rPr>
              <a:t>10. Våra övriga tjänster</a:t>
            </a:r>
          </a:p>
        </p:txBody>
      </p:sp>
      <p:sp>
        <p:nvSpPr>
          <p:cNvPr id="3" name="Platshållare för innehåll 2">
            <a:extLst>
              <a:ext uri="{FF2B5EF4-FFF2-40B4-BE49-F238E27FC236}">
                <a16:creationId xmlns:a16="http://schemas.microsoft.com/office/drawing/2014/main" id="{B3A0B27D-5B81-446C-ACD6-B73CBC3DA153}"/>
              </a:ext>
            </a:extLst>
          </p:cNvPr>
          <p:cNvSpPr>
            <a:spLocks noGrp="1"/>
          </p:cNvSpPr>
          <p:nvPr>
            <p:ph idx="1"/>
          </p:nvPr>
        </p:nvSpPr>
        <p:spPr>
          <a:xfrm>
            <a:off x="277539" y="1155692"/>
            <a:ext cx="2640556" cy="3188262"/>
          </a:xfrm>
          <a:solidFill>
            <a:schemeClr val="bg1">
              <a:alpha val="60000"/>
            </a:schemeClr>
          </a:solidFill>
          <a:ln>
            <a:gradFill>
              <a:gsLst>
                <a:gs pos="0">
                  <a:schemeClr val="bg1">
                    <a:alpha val="98000"/>
                    <a:lumMod val="67000"/>
                    <a:lumOff val="33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lstStyle/>
          <a:p>
            <a:pPr algn="ctr"/>
            <a:endParaRPr lang="sv-SE" sz="1600" b="1" dirty="0">
              <a:latin typeface="Vattenfall Hall" panose="00000500000000000000" pitchFamily="2" charset="0"/>
            </a:endParaRPr>
          </a:p>
          <a:p>
            <a:pPr algn="ctr"/>
            <a:r>
              <a:rPr lang="sv-SE" sz="1600" b="1" dirty="0">
                <a:latin typeface="Vattenfall Hall" panose="00000500000000000000" pitchFamily="2" charset="0"/>
              </a:rPr>
              <a:t>Serviceavtal</a:t>
            </a:r>
            <a:r>
              <a:rPr lang="sv-SE" sz="1600" dirty="0">
                <a:latin typeface="Vattenfall Hall" panose="00000500000000000000" pitchFamily="2" charset="0"/>
              </a:rPr>
              <a:t>  </a:t>
            </a:r>
          </a:p>
          <a:p>
            <a:pPr algn="ctr"/>
            <a:r>
              <a:rPr lang="sv-SE" sz="1500" dirty="0">
                <a:latin typeface="Vattenfall Hall" panose="00000500000000000000" pitchFamily="2" charset="0"/>
              </a:rPr>
              <a:t>för villa- och företagskunder där grundservice omfattar funktionskontroll, täthetskontroll, justering, samt rapport över utförd kontroll samt energiuppföljning och förslag på eventuella åtgärder. Vi erbjuder även kundanpassade beredskapsavtal.</a:t>
            </a:r>
          </a:p>
          <a:p>
            <a:pPr algn="ctr"/>
            <a:endParaRPr lang="sv-SE" sz="1600" dirty="0">
              <a:latin typeface="Vattenfall Hall" panose="00000500000000000000" pitchFamily="2" charset="0"/>
            </a:endParaRPr>
          </a:p>
        </p:txBody>
      </p:sp>
      <p:sp>
        <p:nvSpPr>
          <p:cNvPr id="4" name="Platshållare för innehåll 3">
            <a:extLst>
              <a:ext uri="{FF2B5EF4-FFF2-40B4-BE49-F238E27FC236}">
                <a16:creationId xmlns:a16="http://schemas.microsoft.com/office/drawing/2014/main" id="{D83EBED0-F2C9-4099-91F3-6E6231374D02}"/>
              </a:ext>
            </a:extLst>
          </p:cNvPr>
          <p:cNvSpPr>
            <a:spLocks noGrp="1"/>
          </p:cNvSpPr>
          <p:nvPr>
            <p:ph idx="10"/>
          </p:nvPr>
        </p:nvSpPr>
        <p:spPr>
          <a:xfrm>
            <a:off x="3237167" y="1155692"/>
            <a:ext cx="2590196" cy="3188262"/>
          </a:xfrm>
          <a:solidFill>
            <a:schemeClr val="bg1">
              <a:alpha val="60000"/>
            </a:schemeClr>
          </a:solidFill>
          <a:ln>
            <a:gradFill>
              <a:gsLst>
                <a:gs pos="0">
                  <a:schemeClr val="bg1">
                    <a:alpha val="98000"/>
                    <a:lumMod val="67000"/>
                    <a:lumOff val="33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lstStyle/>
          <a:p>
            <a:pPr algn="ctr"/>
            <a:endParaRPr lang="sv-SE" sz="1600" b="1" dirty="0">
              <a:latin typeface="Vattenfall Hall" panose="00000500000000000000" pitchFamily="2" charset="0"/>
            </a:endParaRPr>
          </a:p>
          <a:p>
            <a:pPr algn="ctr"/>
            <a:r>
              <a:rPr lang="sv-SE" sz="1600" b="1" dirty="0">
                <a:latin typeface="Vattenfall Hall" panose="00000500000000000000" pitchFamily="2" charset="0"/>
              </a:rPr>
              <a:t>Värmekoll och </a:t>
            </a:r>
            <a:r>
              <a:rPr lang="sv-SE" sz="1600" b="1" dirty="0" err="1">
                <a:latin typeface="Vattenfall Hall" panose="00000500000000000000" pitchFamily="2" charset="0"/>
              </a:rPr>
              <a:t>HighRise</a:t>
            </a:r>
            <a:r>
              <a:rPr lang="sv-SE" sz="1600" dirty="0">
                <a:latin typeface="Vattenfall Hall" panose="00000500000000000000" pitchFamily="2" charset="0"/>
              </a:rPr>
              <a:t> </a:t>
            </a:r>
          </a:p>
          <a:p>
            <a:pPr algn="ctr"/>
            <a:r>
              <a:rPr lang="sv-SE" sz="1600" dirty="0">
                <a:latin typeface="Vattenfall Hall" panose="00000500000000000000" pitchFamily="2" charset="0"/>
              </a:rPr>
              <a:t>Smart Termostat med </a:t>
            </a:r>
            <a:r>
              <a:rPr lang="sv-SE" sz="1600" dirty="0" err="1">
                <a:latin typeface="Vattenfall Hall" panose="00000500000000000000" pitchFamily="2" charset="0"/>
              </a:rPr>
              <a:t>Ngenic</a:t>
            </a:r>
            <a:r>
              <a:rPr lang="sv-SE" sz="1600" dirty="0">
                <a:latin typeface="Vattenfall Hall" panose="00000500000000000000" pitchFamily="2" charset="0"/>
              </a:rPr>
              <a:t> </a:t>
            </a:r>
            <a:r>
              <a:rPr lang="sv-SE" sz="1600" dirty="0" err="1">
                <a:latin typeface="Vattenfall Hall" panose="00000500000000000000" pitchFamily="2" charset="0"/>
              </a:rPr>
              <a:t>Tune</a:t>
            </a:r>
            <a:r>
              <a:rPr lang="sv-SE" sz="1600" dirty="0">
                <a:latin typeface="Vattenfall Hall" panose="00000500000000000000" pitchFamily="2" charset="0"/>
              </a:rPr>
              <a:t> hjälper dig som har fjärrvärme att hålla en jämn temperatur inomhus och spara energi.</a:t>
            </a:r>
          </a:p>
          <a:p>
            <a:pPr algn="ctr"/>
            <a:endParaRPr lang="sv-SE" sz="1600" dirty="0">
              <a:latin typeface="Vattenfall Hall" panose="00000500000000000000" pitchFamily="2" charset="0"/>
            </a:endParaRPr>
          </a:p>
        </p:txBody>
      </p:sp>
      <p:sp>
        <p:nvSpPr>
          <p:cNvPr id="6" name="Platshållare för innehåll 5">
            <a:extLst>
              <a:ext uri="{FF2B5EF4-FFF2-40B4-BE49-F238E27FC236}">
                <a16:creationId xmlns:a16="http://schemas.microsoft.com/office/drawing/2014/main" id="{439E6D27-E552-4AC8-B9A9-F4E19657D68D}"/>
              </a:ext>
            </a:extLst>
          </p:cNvPr>
          <p:cNvSpPr>
            <a:spLocks noGrp="1"/>
          </p:cNvSpPr>
          <p:nvPr>
            <p:ph idx="12"/>
          </p:nvPr>
        </p:nvSpPr>
        <p:spPr>
          <a:xfrm>
            <a:off x="6109875" y="1155692"/>
            <a:ext cx="2753325" cy="3188262"/>
          </a:xfrm>
          <a:solidFill>
            <a:schemeClr val="bg1">
              <a:alpha val="60000"/>
            </a:schemeClr>
          </a:solidFill>
          <a:ln>
            <a:gradFill>
              <a:gsLst>
                <a:gs pos="0">
                  <a:schemeClr val="bg1">
                    <a:alpha val="98000"/>
                    <a:lumMod val="67000"/>
                    <a:lumOff val="33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lstStyle/>
          <a:p>
            <a:pPr algn="ctr"/>
            <a:endParaRPr lang="sv-SE" sz="1600" b="1" dirty="0">
              <a:latin typeface="Vattenfall Hall" panose="00000500000000000000" pitchFamily="2" charset="0"/>
            </a:endParaRPr>
          </a:p>
          <a:p>
            <a:pPr algn="ctr"/>
            <a:r>
              <a:rPr lang="sv-SE" sz="1600" b="1" dirty="0">
                <a:latin typeface="Vattenfall Hall" panose="00000500000000000000" pitchFamily="2" charset="0"/>
              </a:rPr>
              <a:t>Mina sidor                </a:t>
            </a:r>
          </a:p>
          <a:p>
            <a:pPr algn="ctr"/>
            <a:r>
              <a:rPr lang="sv-SE" sz="1600" dirty="0">
                <a:latin typeface="Vattenfall Hall" panose="00000500000000000000" pitchFamily="2" charset="0"/>
              </a:rPr>
              <a:t>du som kund kan följa din energiförbrukning samt hålla koll på flödes- och avkylningseffekten.</a:t>
            </a:r>
            <a:endParaRPr lang="sv-SE" sz="1600" b="1" dirty="0">
              <a:latin typeface="Vattenfall Hall" panose="00000500000000000000" pitchFamily="2" charset="0"/>
            </a:endParaRPr>
          </a:p>
        </p:txBody>
      </p:sp>
      <p:sp>
        <p:nvSpPr>
          <p:cNvPr id="7" name="Platshållare för datum 6">
            <a:extLst>
              <a:ext uri="{FF2B5EF4-FFF2-40B4-BE49-F238E27FC236}">
                <a16:creationId xmlns:a16="http://schemas.microsoft.com/office/drawing/2014/main" id="{56652011-7A73-4AC3-A902-D33C06375B3C}"/>
              </a:ext>
            </a:extLst>
          </p:cNvPr>
          <p:cNvSpPr>
            <a:spLocks noGrp="1"/>
          </p:cNvSpPr>
          <p:nvPr>
            <p:ph type="dt" sz="half" idx="2"/>
          </p:nvPr>
        </p:nvSpPr>
        <p:spPr/>
        <p:txBody>
          <a:bodyPr/>
          <a:lstStyle/>
          <a:p>
            <a:fld id="{1993706A-8862-4B82-A9E0-B596238DDA33}" type="datetime1">
              <a:rPr lang="en-GB" smtClean="0"/>
              <a:t>05/06/2023</a:t>
            </a:fld>
            <a:endParaRPr lang="en-GB" dirty="0"/>
          </a:p>
        </p:txBody>
      </p:sp>
      <p:sp>
        <p:nvSpPr>
          <p:cNvPr id="8" name="Platshållare för sidfot 7">
            <a:extLst>
              <a:ext uri="{FF2B5EF4-FFF2-40B4-BE49-F238E27FC236}">
                <a16:creationId xmlns:a16="http://schemas.microsoft.com/office/drawing/2014/main" id="{4D09B61F-C493-4540-A5A6-FB50EDBB7624}"/>
              </a:ext>
            </a:extLst>
          </p:cNvPr>
          <p:cNvSpPr>
            <a:spLocks noGrp="1"/>
          </p:cNvSpPr>
          <p:nvPr>
            <p:ph type="ftr" sz="quarter" idx="3"/>
          </p:nvPr>
        </p:nvSpPr>
        <p:spPr/>
        <p:txBody>
          <a:bodyPr/>
          <a:lstStyle/>
          <a:p>
            <a:r>
              <a:rPr lang="en-US"/>
              <a:t>C4 – Strictly confidential, C3 – Restricted, C2 – Internal, C1 – Public</a:t>
            </a:r>
            <a:endParaRPr lang="en-GB" dirty="0"/>
          </a:p>
        </p:txBody>
      </p:sp>
      <p:sp>
        <p:nvSpPr>
          <p:cNvPr id="9" name="Platshållare för bildnummer 8">
            <a:extLst>
              <a:ext uri="{FF2B5EF4-FFF2-40B4-BE49-F238E27FC236}">
                <a16:creationId xmlns:a16="http://schemas.microsoft.com/office/drawing/2014/main" id="{40F4E63D-4DB5-4464-A6C7-3F3AFD1DEB3C}"/>
              </a:ext>
            </a:extLst>
          </p:cNvPr>
          <p:cNvSpPr>
            <a:spLocks noGrp="1"/>
          </p:cNvSpPr>
          <p:nvPr>
            <p:ph type="sldNum" sz="quarter" idx="4"/>
          </p:nvPr>
        </p:nvSpPr>
        <p:spPr/>
        <p:txBody>
          <a:bodyPr/>
          <a:lstStyle/>
          <a:p>
            <a:fld id="{B2B07D95-7C69-46C0-AD2A-2DA1650028AD}" type="slidenum">
              <a:rPr lang="en-GB" smtClean="0"/>
              <a:pPr/>
              <a:t>28</a:t>
            </a:fld>
            <a:endParaRPr lang="en-GB" dirty="0"/>
          </a:p>
        </p:txBody>
      </p:sp>
    </p:spTree>
    <p:extLst>
      <p:ext uri="{BB962C8B-B14F-4D97-AF65-F5344CB8AC3E}">
        <p14:creationId xmlns:p14="http://schemas.microsoft.com/office/powerpoint/2010/main" val="397235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utomhus, lastbil, väg, transport&#10;&#10;Automatiskt genererad beskrivning">
            <a:extLst>
              <a:ext uri="{FF2B5EF4-FFF2-40B4-BE49-F238E27FC236}">
                <a16:creationId xmlns:a16="http://schemas.microsoft.com/office/drawing/2014/main" id="{46D6F32B-2945-4531-8289-090914536ECA}"/>
              </a:ext>
            </a:extLst>
          </p:cNvPr>
          <p:cNvPicPr>
            <a:picLocks noChangeAspect="1"/>
          </p:cNvPicPr>
          <p:nvPr/>
        </p:nvPicPr>
        <p:blipFill rotWithShape="1">
          <a:blip r:embed="rId3">
            <a:extLst>
              <a:ext uri="{28A0092B-C50C-407E-A947-70E740481C1C}">
                <a14:useLocalDpi xmlns:a14="http://schemas.microsoft.com/office/drawing/2010/main" val="0"/>
              </a:ext>
            </a:extLst>
          </a:blip>
          <a:srcRect t="22198" b="1248"/>
          <a:stretch/>
        </p:blipFill>
        <p:spPr>
          <a:xfrm>
            <a:off x="179387" y="162000"/>
            <a:ext cx="8785225" cy="4489200"/>
          </a:xfrm>
          <a:prstGeom prst="rect">
            <a:avLst/>
          </a:prstGeom>
          <a:noFill/>
        </p:spPr>
      </p:pic>
      <p:sp>
        <p:nvSpPr>
          <p:cNvPr id="2" name="Rubrik 1">
            <a:extLst>
              <a:ext uri="{FF2B5EF4-FFF2-40B4-BE49-F238E27FC236}">
                <a16:creationId xmlns:a16="http://schemas.microsoft.com/office/drawing/2014/main" id="{DAC2EE72-46FC-47AF-914C-D30DF6CAD3F1}"/>
              </a:ext>
            </a:extLst>
          </p:cNvPr>
          <p:cNvSpPr>
            <a:spLocks noGrp="1"/>
          </p:cNvSpPr>
          <p:nvPr>
            <p:ph type="ctrTitle"/>
          </p:nvPr>
        </p:nvSpPr>
        <p:spPr>
          <a:xfrm>
            <a:off x="-238213" y="1764000"/>
            <a:ext cx="8795413" cy="1411571"/>
          </a:xfrm>
        </p:spPr>
        <p:txBody>
          <a:bodyPr anchor="ctr">
            <a:normAutofit/>
          </a:bodyPr>
          <a:lstStyle/>
          <a:p>
            <a:r>
              <a:rPr lang="sv-SE" sz="3600" dirty="0">
                <a:latin typeface="Vattenfall Hall" panose="00000500000000000000" pitchFamily="2" charset="0"/>
              </a:rPr>
              <a:t>11. Övriga frågor</a:t>
            </a:r>
          </a:p>
        </p:txBody>
      </p:sp>
      <p:sp>
        <p:nvSpPr>
          <p:cNvPr id="3" name="Platshållare för datum 2">
            <a:extLst>
              <a:ext uri="{FF2B5EF4-FFF2-40B4-BE49-F238E27FC236}">
                <a16:creationId xmlns:a16="http://schemas.microsoft.com/office/drawing/2014/main" id="{5C15BFCB-9D68-4DB1-96F8-89A3CEEE2C7E}"/>
              </a:ext>
            </a:extLst>
          </p:cNvPr>
          <p:cNvSpPr>
            <a:spLocks noGrp="1"/>
          </p:cNvSpPr>
          <p:nvPr>
            <p:ph type="dt" sz="half" idx="2"/>
          </p:nvPr>
        </p:nvSpPr>
        <p:spPr>
          <a:xfrm>
            <a:off x="179387" y="4748400"/>
            <a:ext cx="932265" cy="135000"/>
          </a:xfrm>
        </p:spPr>
        <p:txBody>
          <a:bodyPr anchor="b">
            <a:normAutofit/>
          </a:bodyPr>
          <a:lstStyle/>
          <a:p>
            <a:pPr>
              <a:spcAft>
                <a:spcPts val="600"/>
              </a:spcAft>
            </a:pPr>
            <a:fld id="{C7E94122-1395-4606-B067-E4BE6AB7155A}" type="datetime1">
              <a:rPr lang="en-GB" smtClean="0"/>
              <a:pPr>
                <a:spcAft>
                  <a:spcPts val="600"/>
                </a:spcAft>
              </a:pPr>
              <a:t>05/06/2023</a:t>
            </a:fld>
            <a:endParaRPr lang="en-GB"/>
          </a:p>
        </p:txBody>
      </p:sp>
      <p:sp>
        <p:nvSpPr>
          <p:cNvPr id="4" name="Platshållare för sidfot 3">
            <a:extLst>
              <a:ext uri="{FF2B5EF4-FFF2-40B4-BE49-F238E27FC236}">
                <a16:creationId xmlns:a16="http://schemas.microsoft.com/office/drawing/2014/main" id="{4934E64D-DDB8-47A2-B02E-DCD0F43BCD95}"/>
              </a:ext>
            </a:extLst>
          </p:cNvPr>
          <p:cNvSpPr>
            <a:spLocks noGrp="1"/>
          </p:cNvSpPr>
          <p:nvPr>
            <p:ph type="ftr" sz="quarter" idx="3"/>
          </p:nvPr>
        </p:nvSpPr>
        <p:spPr>
          <a:xfrm>
            <a:off x="179387" y="4856400"/>
            <a:ext cx="2620800" cy="135000"/>
          </a:xfrm>
        </p:spPr>
        <p:txBody>
          <a:bodyPr anchor="b">
            <a:normAutofit/>
          </a:bodyPr>
          <a:lstStyle/>
          <a:p>
            <a:pPr>
              <a:spcAft>
                <a:spcPts val="600"/>
              </a:spcAft>
            </a:pPr>
            <a:r>
              <a:rPr lang="en-US"/>
              <a:t>C4 – Strictly confidential, C3 – Restricted, C2 – Internal, C1 – Public</a:t>
            </a:r>
            <a:endParaRPr lang="en-GB"/>
          </a:p>
        </p:txBody>
      </p:sp>
      <p:sp>
        <p:nvSpPr>
          <p:cNvPr id="5" name="Platshållare för bildnummer 4">
            <a:extLst>
              <a:ext uri="{FF2B5EF4-FFF2-40B4-BE49-F238E27FC236}">
                <a16:creationId xmlns:a16="http://schemas.microsoft.com/office/drawing/2014/main" id="{320B3C9E-91BB-4FB1-A9E8-F358F1B415C1}"/>
              </a:ext>
            </a:extLst>
          </p:cNvPr>
          <p:cNvSpPr>
            <a:spLocks noGrp="1"/>
          </p:cNvSpPr>
          <p:nvPr>
            <p:ph type="sldNum" sz="quarter" idx="4"/>
          </p:nvPr>
        </p:nvSpPr>
        <p:spPr>
          <a:xfrm>
            <a:off x="8600400" y="4806000"/>
            <a:ext cx="374400" cy="180000"/>
          </a:xfrm>
        </p:spPr>
        <p:txBody>
          <a:bodyPr anchor="b">
            <a:normAutofit/>
          </a:bodyPr>
          <a:lstStyle/>
          <a:p>
            <a:pPr>
              <a:spcAft>
                <a:spcPts val="600"/>
              </a:spcAft>
            </a:pPr>
            <a:fld id="{B2B07D95-7C69-46C0-AD2A-2DA1650028AD}" type="slidenum">
              <a:rPr lang="en-GB" smtClean="0"/>
              <a:pPr>
                <a:spcAft>
                  <a:spcPts val="600"/>
                </a:spcAft>
              </a:pPr>
              <a:t>29</a:t>
            </a:fld>
            <a:endParaRPr lang="en-GB"/>
          </a:p>
        </p:txBody>
      </p:sp>
    </p:spTree>
    <p:extLst>
      <p:ext uri="{BB962C8B-B14F-4D97-AF65-F5344CB8AC3E}">
        <p14:creationId xmlns:p14="http://schemas.microsoft.com/office/powerpoint/2010/main" val="2057448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latshållare för bild 18" descr="En bild som visar himmel, utomhus, moln, natur&#10;&#10;Automatiskt genererad beskrivning">
            <a:extLst>
              <a:ext uri="{FF2B5EF4-FFF2-40B4-BE49-F238E27FC236}">
                <a16:creationId xmlns:a16="http://schemas.microsoft.com/office/drawing/2014/main" id="{3099593F-AF2E-5442-B253-54535C3D6CFB}"/>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a:off x="85061" y="66862"/>
            <a:ext cx="8988056" cy="4681538"/>
          </a:xfrm>
        </p:spPr>
      </p:pic>
      <p:sp>
        <p:nvSpPr>
          <p:cNvPr id="3" name="Rubrik 2">
            <a:extLst>
              <a:ext uri="{FF2B5EF4-FFF2-40B4-BE49-F238E27FC236}">
                <a16:creationId xmlns:a16="http://schemas.microsoft.com/office/drawing/2014/main" id="{08C5E94F-E038-3A4F-B2E4-B9EE58C92C91}"/>
              </a:ext>
            </a:extLst>
          </p:cNvPr>
          <p:cNvSpPr>
            <a:spLocks noGrp="1"/>
          </p:cNvSpPr>
          <p:nvPr>
            <p:ph type="title"/>
          </p:nvPr>
        </p:nvSpPr>
        <p:spPr>
          <a:xfrm>
            <a:off x="640841" y="320040"/>
            <a:ext cx="6400039" cy="638127"/>
          </a:xfrm>
        </p:spPr>
        <p:txBody>
          <a:bodyPr/>
          <a:lstStyle/>
          <a:p>
            <a:r>
              <a:rPr lang="en-GB" dirty="0">
                <a:latin typeface="Vattenfall Hall" panose="00000500000000000000" pitchFamily="2" charset="0"/>
              </a:rPr>
              <a:t>Välkomna till Prisdialogen</a:t>
            </a:r>
            <a:endParaRPr lang="en-GB" noProof="0" dirty="0">
              <a:latin typeface="Vattenfall Hall" panose="00000500000000000000" pitchFamily="2" charset="0"/>
            </a:endParaRPr>
          </a:p>
        </p:txBody>
      </p:sp>
      <p:pic>
        <p:nvPicPr>
          <p:cNvPr id="2" name="Bildobjekt 1" descr="En bild som visar Människoansikte, person, person, leende&#10;&#10;Automatiskt genererad beskrivning">
            <a:extLst>
              <a:ext uri="{FF2B5EF4-FFF2-40B4-BE49-F238E27FC236}">
                <a16:creationId xmlns:a16="http://schemas.microsoft.com/office/drawing/2014/main" id="{1B95F5A7-226C-3B5F-7710-96EE16D84877}"/>
              </a:ext>
              <a:ext uri="{C183D7F6-B498-43B3-948B-1728B52AA6E4}">
                <adec:decorative xmlns:adec="http://schemas.microsoft.com/office/drawing/2017/decorative" val="0"/>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820" t="-336" r="820" b="33686"/>
          <a:stretch/>
        </p:blipFill>
        <p:spPr>
          <a:xfrm>
            <a:off x="461751" y="1140215"/>
            <a:ext cx="1529107" cy="1529107"/>
          </a:xfrm>
          <a:prstGeom prst="flowChartConnector">
            <a:avLst/>
          </a:prstGeom>
        </p:spPr>
      </p:pic>
      <p:pic>
        <p:nvPicPr>
          <p:cNvPr id="4" name="Bildobjekt 3" descr="En bild som visar person, Människoansikte, klädsel, porträtt&#10;&#10;Automatiskt genererad beskrivning">
            <a:extLst>
              <a:ext uri="{FF2B5EF4-FFF2-40B4-BE49-F238E27FC236}">
                <a16:creationId xmlns:a16="http://schemas.microsoft.com/office/drawing/2014/main" id="{856674E1-6B91-4020-5651-1498777BBF58}"/>
              </a:ext>
            </a:extLst>
          </p:cNvPr>
          <p:cNvPicPr>
            <a:picLocks noChangeAspect="1"/>
          </p:cNvPicPr>
          <p:nvPr/>
        </p:nvPicPr>
        <p:blipFill rotWithShape="1">
          <a:blip r:embed="rId5">
            <a:extLst>
              <a:ext uri="{28A0092B-C50C-407E-A947-70E740481C1C}">
                <a14:useLocalDpi xmlns:a14="http://schemas.microsoft.com/office/drawing/2010/main" val="0"/>
              </a:ext>
            </a:extLst>
          </a:blip>
          <a:srcRect l="-428" t="1499" r="428" b="31851"/>
          <a:stretch/>
        </p:blipFill>
        <p:spPr>
          <a:xfrm>
            <a:off x="3838920" y="1115956"/>
            <a:ext cx="1516114" cy="1516114"/>
          </a:xfrm>
          <a:prstGeom prst="flowChartConnector">
            <a:avLst/>
          </a:prstGeom>
        </p:spPr>
      </p:pic>
      <p:pic>
        <p:nvPicPr>
          <p:cNvPr id="5" name="Bildobjekt 4" descr="En bild som visar Människoansikte, person, leende, klädsel&#10;&#10;Automatiskt genererad beskrivning">
            <a:extLst>
              <a:ext uri="{FF2B5EF4-FFF2-40B4-BE49-F238E27FC236}">
                <a16:creationId xmlns:a16="http://schemas.microsoft.com/office/drawing/2014/main" id="{F2EA3361-0F66-1B94-F9EB-8159E3F759FA}"/>
              </a:ext>
            </a:extLst>
          </p:cNvPr>
          <p:cNvPicPr>
            <a:picLocks noChangeAspect="1"/>
          </p:cNvPicPr>
          <p:nvPr/>
        </p:nvPicPr>
        <p:blipFill rotWithShape="1">
          <a:blip r:embed="rId6">
            <a:extLst>
              <a:ext uri="{28A0092B-C50C-407E-A947-70E740481C1C}">
                <a14:useLocalDpi xmlns:a14="http://schemas.microsoft.com/office/drawing/2010/main" val="0"/>
              </a:ext>
            </a:extLst>
          </a:blip>
          <a:srcRect l="39031" t="4229" r="15286" b="20495"/>
          <a:stretch/>
        </p:blipFill>
        <p:spPr>
          <a:xfrm>
            <a:off x="5455063" y="1833853"/>
            <a:ext cx="1503121" cy="1503121"/>
          </a:xfrm>
          <a:prstGeom prst="flowChartConnector">
            <a:avLst/>
          </a:prstGeom>
        </p:spPr>
      </p:pic>
      <p:pic>
        <p:nvPicPr>
          <p:cNvPr id="6" name="Bildobjekt 5" descr="En bild som visar Människoansikte, person, klädsel, leende&#10;&#10;Automatiskt genererad beskrivning">
            <a:extLst>
              <a:ext uri="{FF2B5EF4-FFF2-40B4-BE49-F238E27FC236}">
                <a16:creationId xmlns:a16="http://schemas.microsoft.com/office/drawing/2014/main" id="{C30AB40C-B431-456F-D21C-AD73E1050826}"/>
              </a:ext>
            </a:extLst>
          </p:cNvPr>
          <p:cNvPicPr>
            <a:picLocks noChangeAspect="1"/>
          </p:cNvPicPr>
          <p:nvPr/>
        </p:nvPicPr>
        <p:blipFill rotWithShape="1">
          <a:blip r:embed="rId7">
            <a:extLst>
              <a:ext uri="{28A0092B-C50C-407E-A947-70E740481C1C}">
                <a14:useLocalDpi xmlns:a14="http://schemas.microsoft.com/office/drawing/2010/main" val="0"/>
              </a:ext>
            </a:extLst>
          </a:blip>
          <a:srcRect l="32465" t="11703" r="17352" b="13021"/>
          <a:stretch/>
        </p:blipFill>
        <p:spPr>
          <a:xfrm>
            <a:off x="2169066" y="1820189"/>
            <a:ext cx="1503121" cy="1503121"/>
          </a:xfrm>
          <a:prstGeom prst="flowChartConnector">
            <a:avLst/>
          </a:prstGeom>
        </p:spPr>
      </p:pic>
      <p:pic>
        <p:nvPicPr>
          <p:cNvPr id="7" name="Bildobjekt 6" descr="En bild som visar Människoansikte, person, leende, Haka&#10;&#10;Automatiskt genererad beskrivning">
            <a:extLst>
              <a:ext uri="{FF2B5EF4-FFF2-40B4-BE49-F238E27FC236}">
                <a16:creationId xmlns:a16="http://schemas.microsoft.com/office/drawing/2014/main" id="{6B1832A6-B312-9ED8-1980-9DA24E452CDD}"/>
              </a:ext>
            </a:extLst>
          </p:cNvPr>
          <p:cNvPicPr>
            <a:picLocks noChangeAspect="1"/>
          </p:cNvPicPr>
          <p:nvPr/>
        </p:nvPicPr>
        <p:blipFill rotWithShape="1">
          <a:blip r:embed="rId8">
            <a:extLst>
              <a:ext uri="{28A0092B-C50C-407E-A947-70E740481C1C}">
                <a14:useLocalDpi xmlns:a14="http://schemas.microsoft.com/office/drawing/2010/main" val="0"/>
              </a:ext>
            </a:extLst>
          </a:blip>
          <a:srcRect l="1255" t="1050" r="-1255" b="32270"/>
          <a:stretch/>
        </p:blipFill>
        <p:spPr>
          <a:xfrm>
            <a:off x="7074118" y="1264091"/>
            <a:ext cx="1516785" cy="1516785"/>
          </a:xfrm>
          <a:prstGeom prst="flowChartConnector">
            <a:avLst/>
          </a:prstGeom>
        </p:spPr>
      </p:pic>
      <p:sp>
        <p:nvSpPr>
          <p:cNvPr id="8" name="textruta 7">
            <a:extLst>
              <a:ext uri="{FF2B5EF4-FFF2-40B4-BE49-F238E27FC236}">
                <a16:creationId xmlns:a16="http://schemas.microsoft.com/office/drawing/2014/main" id="{06B33BF6-8597-AE62-1779-CFA9C014FE39}"/>
              </a:ext>
            </a:extLst>
          </p:cNvPr>
          <p:cNvSpPr txBox="1"/>
          <p:nvPr/>
        </p:nvSpPr>
        <p:spPr>
          <a:xfrm>
            <a:off x="313606" y="2781140"/>
            <a:ext cx="2076893" cy="461665"/>
          </a:xfrm>
          <a:prstGeom prst="rect">
            <a:avLst/>
          </a:prstGeom>
          <a:noFill/>
        </p:spPr>
        <p:txBody>
          <a:bodyPr wrap="square" rtlCol="0">
            <a:spAutoFit/>
          </a:bodyPr>
          <a:lstStyle/>
          <a:p>
            <a:pPr algn="l"/>
            <a:r>
              <a:rPr lang="sv-SE" sz="1200" b="1" dirty="0">
                <a:solidFill>
                  <a:schemeClr val="bg1"/>
                </a:solidFill>
                <a:latin typeface="Vattenfall Hall" panose="00000500000000000000" pitchFamily="2" charset="0"/>
              </a:rPr>
              <a:t>Johan Carlsson</a:t>
            </a:r>
          </a:p>
          <a:p>
            <a:pPr algn="l"/>
            <a:r>
              <a:rPr lang="sv-SE" sz="1200" dirty="0">
                <a:solidFill>
                  <a:schemeClr val="bg1"/>
                </a:solidFill>
                <a:latin typeface="Vattenfall Hall" panose="00000500000000000000" pitchFamily="2" charset="0"/>
              </a:rPr>
              <a:t>Chef Kunderbjudande</a:t>
            </a:r>
          </a:p>
        </p:txBody>
      </p:sp>
      <p:sp>
        <p:nvSpPr>
          <p:cNvPr id="9" name="textruta 8">
            <a:extLst>
              <a:ext uri="{FF2B5EF4-FFF2-40B4-BE49-F238E27FC236}">
                <a16:creationId xmlns:a16="http://schemas.microsoft.com/office/drawing/2014/main" id="{D9C7ED0F-3DB7-0E2D-AAB3-637FDF132143}"/>
              </a:ext>
            </a:extLst>
          </p:cNvPr>
          <p:cNvSpPr txBox="1"/>
          <p:nvPr/>
        </p:nvSpPr>
        <p:spPr>
          <a:xfrm>
            <a:off x="5787420" y="3470577"/>
            <a:ext cx="2076893" cy="461665"/>
          </a:xfrm>
          <a:prstGeom prst="rect">
            <a:avLst/>
          </a:prstGeom>
          <a:noFill/>
        </p:spPr>
        <p:txBody>
          <a:bodyPr wrap="square" rtlCol="0">
            <a:spAutoFit/>
          </a:bodyPr>
          <a:lstStyle/>
          <a:p>
            <a:pPr algn="l"/>
            <a:r>
              <a:rPr lang="sv-SE" sz="1200" b="1" dirty="0">
                <a:solidFill>
                  <a:schemeClr val="bg1"/>
                </a:solidFill>
                <a:latin typeface="Vattenfall Hall" panose="00000500000000000000" pitchFamily="2" charset="0"/>
              </a:rPr>
              <a:t>Aiki Rillo</a:t>
            </a:r>
          </a:p>
          <a:p>
            <a:pPr algn="l"/>
            <a:r>
              <a:rPr lang="sv-SE" sz="1200" dirty="0">
                <a:solidFill>
                  <a:schemeClr val="bg1"/>
                </a:solidFill>
                <a:latin typeface="Vattenfall Hall" panose="00000500000000000000" pitchFamily="2" charset="0"/>
              </a:rPr>
              <a:t>Marknadskoordinator</a:t>
            </a:r>
          </a:p>
        </p:txBody>
      </p:sp>
      <p:sp>
        <p:nvSpPr>
          <p:cNvPr id="11" name="textruta 10">
            <a:extLst>
              <a:ext uri="{FF2B5EF4-FFF2-40B4-BE49-F238E27FC236}">
                <a16:creationId xmlns:a16="http://schemas.microsoft.com/office/drawing/2014/main" id="{8FBCF97F-0A68-4F19-9669-B071F960CD70}"/>
              </a:ext>
            </a:extLst>
          </p:cNvPr>
          <p:cNvSpPr txBox="1"/>
          <p:nvPr/>
        </p:nvSpPr>
        <p:spPr>
          <a:xfrm>
            <a:off x="2318134" y="3473967"/>
            <a:ext cx="2076893" cy="646331"/>
          </a:xfrm>
          <a:prstGeom prst="rect">
            <a:avLst/>
          </a:prstGeom>
          <a:noFill/>
        </p:spPr>
        <p:txBody>
          <a:bodyPr wrap="square" rtlCol="0">
            <a:spAutoFit/>
          </a:bodyPr>
          <a:lstStyle/>
          <a:p>
            <a:pPr algn="l"/>
            <a:r>
              <a:rPr lang="sv-SE" sz="1200" b="1" dirty="0">
                <a:solidFill>
                  <a:schemeClr val="bg1"/>
                </a:solidFill>
                <a:latin typeface="Vattenfall Hall" panose="00000500000000000000" pitchFamily="2" charset="0"/>
              </a:rPr>
              <a:t>Lars Wahlsten</a:t>
            </a:r>
          </a:p>
          <a:p>
            <a:pPr algn="l"/>
            <a:r>
              <a:rPr lang="sv-SE" sz="1200" dirty="0">
                <a:solidFill>
                  <a:schemeClr val="bg1"/>
                </a:solidFill>
                <a:latin typeface="Vattenfall Hall" panose="00000500000000000000" pitchFamily="2" charset="0"/>
              </a:rPr>
              <a:t>Marknadsansvarig fjärrvärme</a:t>
            </a:r>
          </a:p>
        </p:txBody>
      </p:sp>
      <p:sp>
        <p:nvSpPr>
          <p:cNvPr id="12" name="textruta 11">
            <a:extLst>
              <a:ext uri="{FF2B5EF4-FFF2-40B4-BE49-F238E27FC236}">
                <a16:creationId xmlns:a16="http://schemas.microsoft.com/office/drawing/2014/main" id="{EFE64036-C19C-F315-9AD2-968F29B530E8}"/>
              </a:ext>
            </a:extLst>
          </p:cNvPr>
          <p:cNvSpPr txBox="1"/>
          <p:nvPr/>
        </p:nvSpPr>
        <p:spPr>
          <a:xfrm>
            <a:off x="3827146" y="2749561"/>
            <a:ext cx="2076893" cy="461665"/>
          </a:xfrm>
          <a:prstGeom prst="rect">
            <a:avLst/>
          </a:prstGeom>
          <a:noFill/>
        </p:spPr>
        <p:txBody>
          <a:bodyPr wrap="square" rtlCol="0">
            <a:spAutoFit/>
          </a:bodyPr>
          <a:lstStyle/>
          <a:p>
            <a:pPr algn="l"/>
            <a:r>
              <a:rPr lang="sv-SE" sz="1200" b="1" dirty="0">
                <a:solidFill>
                  <a:schemeClr val="bg1"/>
                </a:solidFill>
                <a:latin typeface="Vattenfall Hall" panose="00000500000000000000" pitchFamily="2" charset="0"/>
              </a:rPr>
              <a:t>Astrid Johansson</a:t>
            </a:r>
          </a:p>
          <a:p>
            <a:pPr algn="l"/>
            <a:r>
              <a:rPr lang="sv-SE" sz="1200" dirty="0">
                <a:solidFill>
                  <a:schemeClr val="bg1"/>
                </a:solidFill>
                <a:latin typeface="Vattenfall Hall" panose="00000500000000000000" pitchFamily="2" charset="0"/>
              </a:rPr>
              <a:t>Kundkommunikatör</a:t>
            </a:r>
          </a:p>
        </p:txBody>
      </p:sp>
      <p:sp>
        <p:nvSpPr>
          <p:cNvPr id="15" name="textruta 14">
            <a:extLst>
              <a:ext uri="{FF2B5EF4-FFF2-40B4-BE49-F238E27FC236}">
                <a16:creationId xmlns:a16="http://schemas.microsoft.com/office/drawing/2014/main" id="{64EB5128-67F3-7B03-43B3-FA56361D3CF0}"/>
              </a:ext>
            </a:extLst>
          </p:cNvPr>
          <p:cNvSpPr txBox="1"/>
          <p:nvPr/>
        </p:nvSpPr>
        <p:spPr>
          <a:xfrm>
            <a:off x="7087192" y="2781140"/>
            <a:ext cx="2076893" cy="461665"/>
          </a:xfrm>
          <a:prstGeom prst="rect">
            <a:avLst/>
          </a:prstGeom>
          <a:noFill/>
        </p:spPr>
        <p:txBody>
          <a:bodyPr wrap="square" rtlCol="0">
            <a:spAutoFit/>
          </a:bodyPr>
          <a:lstStyle/>
          <a:p>
            <a:pPr algn="l"/>
            <a:r>
              <a:rPr lang="sv-SE" sz="1200" b="1" dirty="0">
                <a:solidFill>
                  <a:schemeClr val="bg1"/>
                </a:solidFill>
                <a:latin typeface="Vattenfall Hall" panose="00000500000000000000" pitchFamily="2" charset="0"/>
              </a:rPr>
              <a:t>Christer Johansson</a:t>
            </a:r>
          </a:p>
          <a:p>
            <a:pPr algn="l"/>
            <a:r>
              <a:rPr lang="sv-SE" sz="1200" dirty="0">
                <a:solidFill>
                  <a:schemeClr val="bg1"/>
                </a:solidFill>
                <a:latin typeface="Vattenfall Hall" panose="00000500000000000000" pitchFamily="2" charset="0"/>
              </a:rPr>
              <a:t>Chef Produktion</a:t>
            </a:r>
          </a:p>
        </p:txBody>
      </p:sp>
    </p:spTree>
    <p:extLst>
      <p:ext uri="{BB962C8B-B14F-4D97-AF65-F5344CB8AC3E}">
        <p14:creationId xmlns:p14="http://schemas.microsoft.com/office/powerpoint/2010/main" val="2140922204"/>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F7DFD5E-8C92-44D8-8C00-D0384E6BA420}"/>
              </a:ext>
            </a:extLst>
          </p:cNvPr>
          <p:cNvSpPr>
            <a:spLocks noGrp="1"/>
          </p:cNvSpPr>
          <p:nvPr>
            <p:ph type="ctrTitle"/>
          </p:nvPr>
        </p:nvSpPr>
        <p:spPr/>
        <p:txBody>
          <a:bodyPr/>
          <a:lstStyle/>
          <a:p>
            <a:r>
              <a:rPr lang="sv-SE" sz="3600" dirty="0">
                <a:solidFill>
                  <a:schemeClr val="tx1">
                    <a:lumMod val="50000"/>
                    <a:lumOff val="50000"/>
                  </a:schemeClr>
                </a:solidFill>
                <a:latin typeface="Vattenfall Hall" panose="00000500000000000000" pitchFamily="2" charset="0"/>
              </a:rPr>
              <a:t>12. </a:t>
            </a:r>
            <a:br>
              <a:rPr lang="sv-SE" sz="3600" dirty="0">
                <a:solidFill>
                  <a:schemeClr val="tx1">
                    <a:lumMod val="50000"/>
                    <a:lumOff val="50000"/>
                  </a:schemeClr>
                </a:solidFill>
                <a:latin typeface="Vattenfall Hall" panose="00000500000000000000" pitchFamily="2" charset="0"/>
              </a:rPr>
            </a:br>
            <a:r>
              <a:rPr lang="sv-SE" sz="3600" dirty="0">
                <a:solidFill>
                  <a:schemeClr val="tx1">
                    <a:lumMod val="50000"/>
                    <a:lumOff val="50000"/>
                  </a:schemeClr>
                </a:solidFill>
                <a:latin typeface="Vattenfall Hall" panose="00000500000000000000" pitchFamily="2" charset="0"/>
              </a:rPr>
              <a:t>Mötets avslutande</a:t>
            </a:r>
            <a:br>
              <a:rPr lang="sv-SE" sz="3600" dirty="0">
                <a:solidFill>
                  <a:schemeClr val="tx1">
                    <a:lumMod val="50000"/>
                    <a:lumOff val="50000"/>
                  </a:schemeClr>
                </a:solidFill>
                <a:latin typeface="Vattenfall Hall" panose="00000500000000000000" pitchFamily="2" charset="0"/>
              </a:rPr>
            </a:br>
            <a:br>
              <a:rPr lang="sv-SE" sz="3600" dirty="0">
                <a:solidFill>
                  <a:schemeClr val="tx1">
                    <a:lumMod val="50000"/>
                    <a:lumOff val="50000"/>
                  </a:schemeClr>
                </a:solidFill>
                <a:latin typeface="Vattenfall Hall" panose="00000500000000000000" pitchFamily="2" charset="0"/>
              </a:rPr>
            </a:br>
            <a:r>
              <a:rPr lang="sv-SE" dirty="0">
                <a:solidFill>
                  <a:schemeClr val="tx1">
                    <a:lumMod val="50000"/>
                    <a:lumOff val="50000"/>
                  </a:schemeClr>
                </a:solidFill>
                <a:latin typeface="Vattenfall Hall" panose="00000500000000000000" pitchFamily="2" charset="0"/>
              </a:rPr>
              <a:t>Tack!</a:t>
            </a:r>
          </a:p>
        </p:txBody>
      </p:sp>
      <p:sp>
        <p:nvSpPr>
          <p:cNvPr id="3" name="Platshållare för datum 2">
            <a:extLst>
              <a:ext uri="{FF2B5EF4-FFF2-40B4-BE49-F238E27FC236}">
                <a16:creationId xmlns:a16="http://schemas.microsoft.com/office/drawing/2014/main" id="{0D0A8DF9-011F-43D1-9CD7-34F462E00D44}"/>
              </a:ext>
            </a:extLst>
          </p:cNvPr>
          <p:cNvSpPr>
            <a:spLocks noGrp="1"/>
          </p:cNvSpPr>
          <p:nvPr>
            <p:ph type="dt" sz="half" idx="2"/>
          </p:nvPr>
        </p:nvSpPr>
        <p:spPr/>
        <p:txBody>
          <a:bodyPr/>
          <a:lstStyle/>
          <a:p>
            <a:fld id="{52DCD984-E5C5-4C78-9C23-D5C1E24674F6}" type="datetime1">
              <a:rPr lang="en-GB" smtClean="0"/>
              <a:t>05/06/2023</a:t>
            </a:fld>
            <a:endParaRPr lang="en-GB" dirty="0"/>
          </a:p>
        </p:txBody>
      </p:sp>
      <p:sp>
        <p:nvSpPr>
          <p:cNvPr id="4" name="Platshållare för sidfot 3">
            <a:extLst>
              <a:ext uri="{FF2B5EF4-FFF2-40B4-BE49-F238E27FC236}">
                <a16:creationId xmlns:a16="http://schemas.microsoft.com/office/drawing/2014/main" id="{4F27DDB0-A649-4A16-B647-5D9E2E575308}"/>
              </a:ext>
            </a:extLst>
          </p:cNvPr>
          <p:cNvSpPr>
            <a:spLocks noGrp="1"/>
          </p:cNvSpPr>
          <p:nvPr>
            <p:ph type="ftr" sz="quarter" idx="3"/>
          </p:nvPr>
        </p:nvSpPr>
        <p:spPr/>
        <p:txBody>
          <a:bodyPr/>
          <a:lstStyle/>
          <a:p>
            <a:r>
              <a:rPr lang="en-US"/>
              <a:t>C4 – Strictly confidential, C3 – Restricted, C2 – Internal, C1 – Public</a:t>
            </a:r>
            <a:endParaRPr lang="en-GB" dirty="0"/>
          </a:p>
        </p:txBody>
      </p:sp>
      <p:sp>
        <p:nvSpPr>
          <p:cNvPr id="5" name="Platshållare för bildnummer 4">
            <a:extLst>
              <a:ext uri="{FF2B5EF4-FFF2-40B4-BE49-F238E27FC236}">
                <a16:creationId xmlns:a16="http://schemas.microsoft.com/office/drawing/2014/main" id="{B335A088-94F8-4B27-B115-5360E6C221FE}"/>
              </a:ext>
            </a:extLst>
          </p:cNvPr>
          <p:cNvSpPr>
            <a:spLocks noGrp="1"/>
          </p:cNvSpPr>
          <p:nvPr>
            <p:ph type="sldNum" sz="quarter" idx="4"/>
          </p:nvPr>
        </p:nvSpPr>
        <p:spPr/>
        <p:txBody>
          <a:bodyPr/>
          <a:lstStyle/>
          <a:p>
            <a:fld id="{B2B07D95-7C69-46C0-AD2A-2DA1650028AD}" type="slidenum">
              <a:rPr lang="en-GB" smtClean="0"/>
              <a:pPr/>
              <a:t>30</a:t>
            </a:fld>
            <a:endParaRPr lang="en-GB" dirty="0"/>
          </a:p>
        </p:txBody>
      </p:sp>
    </p:spTree>
    <p:extLst>
      <p:ext uri="{BB962C8B-B14F-4D97-AF65-F5344CB8AC3E}">
        <p14:creationId xmlns:p14="http://schemas.microsoft.com/office/powerpoint/2010/main" val="3402947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676073AD-118D-3268-3797-6F745CE4638A}"/>
              </a:ext>
            </a:extLst>
          </p:cNvPr>
          <p:cNvSpPr>
            <a:spLocks noGrp="1"/>
          </p:cNvSpPr>
          <p:nvPr>
            <p:ph type="dt" sz="half" idx="2"/>
          </p:nvPr>
        </p:nvSpPr>
        <p:spPr/>
        <p:txBody>
          <a:bodyPr/>
          <a:lstStyle/>
          <a:p>
            <a:fld id="{7FE600A0-7009-4DAD-8FFB-78493A3810BD}" type="datetime1">
              <a:rPr lang="en-GB" noProof="0" smtClean="0"/>
              <a:t>05/06/2023</a:t>
            </a:fld>
            <a:endParaRPr lang="en-GB" noProof="0"/>
          </a:p>
        </p:txBody>
      </p:sp>
      <p:sp>
        <p:nvSpPr>
          <p:cNvPr id="4" name="Platshållare för sidfot 3">
            <a:extLst>
              <a:ext uri="{FF2B5EF4-FFF2-40B4-BE49-F238E27FC236}">
                <a16:creationId xmlns:a16="http://schemas.microsoft.com/office/drawing/2014/main" id="{E8471554-EB02-1263-8AF3-E677427DF56B}"/>
              </a:ext>
            </a:extLst>
          </p:cNvPr>
          <p:cNvSpPr>
            <a:spLocks noGrp="1"/>
          </p:cNvSpPr>
          <p:nvPr>
            <p:ph type="ftr" sz="quarter" idx="3"/>
          </p:nvPr>
        </p:nvSpPr>
        <p:spPr/>
        <p:txBody>
          <a:bodyPr/>
          <a:lstStyle/>
          <a:p>
            <a:r>
              <a:rPr lang="en-US" noProof="0"/>
              <a:t>C4 – Strictly confidential, C3 – Restricted, C2 – Internal, C1 – Public</a:t>
            </a:r>
            <a:endParaRPr lang="en-GB" noProof="0"/>
          </a:p>
        </p:txBody>
      </p:sp>
      <p:sp>
        <p:nvSpPr>
          <p:cNvPr id="5" name="Platshållare för bildnummer 4">
            <a:extLst>
              <a:ext uri="{FF2B5EF4-FFF2-40B4-BE49-F238E27FC236}">
                <a16:creationId xmlns:a16="http://schemas.microsoft.com/office/drawing/2014/main" id="{A68E9287-2CEA-4004-EC5D-471E2FA2A4F5}"/>
              </a:ext>
            </a:extLst>
          </p:cNvPr>
          <p:cNvSpPr>
            <a:spLocks noGrp="1"/>
          </p:cNvSpPr>
          <p:nvPr>
            <p:ph type="sldNum" sz="quarter" idx="4"/>
          </p:nvPr>
        </p:nvSpPr>
        <p:spPr/>
        <p:txBody>
          <a:bodyPr/>
          <a:lstStyle/>
          <a:p>
            <a:fld id="{B2B07D95-7C69-46C0-AD2A-2DA1650028AD}" type="slidenum">
              <a:rPr lang="en-GB" noProof="0" smtClean="0"/>
              <a:pPr/>
              <a:t>4</a:t>
            </a:fld>
            <a:endParaRPr lang="en-GB" noProof="0"/>
          </a:p>
        </p:txBody>
      </p:sp>
      <p:pic>
        <p:nvPicPr>
          <p:cNvPr id="13" name="Bildobjekt 12">
            <a:extLst>
              <a:ext uri="{FF2B5EF4-FFF2-40B4-BE49-F238E27FC236}">
                <a16:creationId xmlns:a16="http://schemas.microsoft.com/office/drawing/2014/main" id="{894811ED-B339-05C1-529A-F40BDEAADA76}"/>
              </a:ext>
            </a:extLst>
          </p:cNvPr>
          <p:cNvPicPr>
            <a:picLocks noChangeAspect="1"/>
          </p:cNvPicPr>
          <p:nvPr/>
        </p:nvPicPr>
        <p:blipFill rotWithShape="1">
          <a:blip r:embed="rId2"/>
          <a:srcRect l="3924"/>
          <a:stretch/>
        </p:blipFill>
        <p:spPr>
          <a:xfrm>
            <a:off x="189575" y="14586"/>
            <a:ext cx="8785225" cy="4797934"/>
          </a:xfrm>
          <a:prstGeom prst="rect">
            <a:avLst/>
          </a:prstGeom>
        </p:spPr>
      </p:pic>
    </p:spTree>
    <p:extLst>
      <p:ext uri="{BB962C8B-B14F-4D97-AF65-F5344CB8AC3E}">
        <p14:creationId xmlns:p14="http://schemas.microsoft.com/office/powerpoint/2010/main" val="1024376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DEA893-78E5-412E-BFF7-B911C63E3DAA}"/>
              </a:ext>
            </a:extLst>
          </p:cNvPr>
          <p:cNvSpPr>
            <a:spLocks noGrp="1"/>
          </p:cNvSpPr>
          <p:nvPr>
            <p:ph type="title"/>
          </p:nvPr>
        </p:nvSpPr>
        <p:spPr/>
        <p:txBody>
          <a:bodyPr/>
          <a:lstStyle/>
          <a:p>
            <a:r>
              <a:rPr lang="sv-SE" dirty="0">
                <a:latin typeface="Vattenfall Hall" panose="00000500000000000000" pitchFamily="2" charset="0"/>
              </a:rPr>
              <a:t>Agenda</a:t>
            </a:r>
          </a:p>
        </p:txBody>
      </p:sp>
      <p:sp>
        <p:nvSpPr>
          <p:cNvPr id="3" name="Platshållare för innehåll 2">
            <a:extLst>
              <a:ext uri="{FF2B5EF4-FFF2-40B4-BE49-F238E27FC236}">
                <a16:creationId xmlns:a16="http://schemas.microsoft.com/office/drawing/2014/main" id="{730344A4-CAFD-44B6-83B4-42CD0BE8096E}"/>
              </a:ext>
            </a:extLst>
          </p:cNvPr>
          <p:cNvSpPr>
            <a:spLocks noGrp="1"/>
          </p:cNvSpPr>
          <p:nvPr>
            <p:ph idx="1"/>
          </p:nvPr>
        </p:nvSpPr>
        <p:spPr>
          <a:xfrm>
            <a:off x="792000" y="928582"/>
            <a:ext cx="7560000" cy="3188580"/>
          </a:xfrm>
        </p:spPr>
        <p:txBody>
          <a:bodyPr/>
          <a:lstStyle/>
          <a:p>
            <a:pPr marL="0" indent="0">
              <a:buNone/>
            </a:pPr>
            <a:endParaRPr lang="sv-SE" sz="1200" b="1" dirty="0">
              <a:latin typeface="Vattenfall Hall" panose="00000500000000000000" pitchFamily="2" charset="0"/>
            </a:endParaRPr>
          </a:p>
          <a:p>
            <a:pPr marL="0" indent="0">
              <a:buNone/>
            </a:pPr>
            <a:r>
              <a:rPr lang="sv-SE" sz="1200" b="1" dirty="0">
                <a:latin typeface="Vattenfall Hall" panose="00000500000000000000" pitchFamily="2" charset="0"/>
              </a:rPr>
              <a:t>Introduktion</a:t>
            </a:r>
          </a:p>
          <a:p>
            <a:pPr marL="0" indent="0">
              <a:buNone/>
            </a:pPr>
            <a:endParaRPr lang="sv-SE" sz="1200" b="1" dirty="0">
              <a:latin typeface="Vattenfall Hall" panose="00000500000000000000" pitchFamily="2" charset="0"/>
            </a:endParaRPr>
          </a:p>
          <a:p>
            <a:pPr marL="0" indent="0">
              <a:buNone/>
            </a:pPr>
            <a:r>
              <a:rPr lang="sv-SE" sz="900" b="1" dirty="0">
                <a:latin typeface="Vattenfall Hall" panose="00000500000000000000" pitchFamily="2" charset="0"/>
              </a:rPr>
              <a:t>1. Mötets öppnande – deltagare vid mötet, presentation</a:t>
            </a:r>
          </a:p>
          <a:p>
            <a:pPr marL="0" indent="0">
              <a:buNone/>
            </a:pPr>
            <a:r>
              <a:rPr lang="sv-SE" sz="900" b="1" dirty="0">
                <a:latin typeface="Vattenfall Hall" panose="00000500000000000000" pitchFamily="2" charset="0"/>
              </a:rPr>
              <a:t>2. Val av ordförande, sekreterare och justerare för mötet</a:t>
            </a:r>
          </a:p>
          <a:p>
            <a:pPr marL="0" indent="0">
              <a:buNone/>
            </a:pPr>
            <a:r>
              <a:rPr lang="sv-SE" sz="900" b="1" dirty="0">
                <a:latin typeface="Vattenfall Hall" panose="00000500000000000000" pitchFamily="2" charset="0"/>
              </a:rPr>
              <a:t>3. Information om prisdialogen</a:t>
            </a:r>
          </a:p>
          <a:p>
            <a:pPr marL="0" indent="0">
              <a:buNone/>
            </a:pPr>
            <a:r>
              <a:rPr lang="sv-SE" sz="900" b="1" dirty="0">
                <a:latin typeface="Vattenfall Hall" panose="00000500000000000000" pitchFamily="2" charset="0"/>
              </a:rPr>
              <a:t>4. Aktuellt hos VB Energi – Produktion och miljö</a:t>
            </a:r>
          </a:p>
          <a:p>
            <a:pPr marL="0" indent="0">
              <a:buNone/>
            </a:pPr>
            <a:r>
              <a:rPr lang="sv-SE" sz="900" b="1" dirty="0">
                <a:latin typeface="Vattenfall Hall" panose="00000500000000000000" pitchFamily="2" charset="0"/>
              </a:rPr>
              <a:t>5. Omvärldsbevakning och marknadsläget</a:t>
            </a:r>
          </a:p>
          <a:p>
            <a:pPr marL="0" indent="0">
              <a:buNone/>
            </a:pPr>
            <a:r>
              <a:rPr lang="sv-SE" sz="900" b="1" dirty="0">
                <a:latin typeface="Vattenfall Hall" panose="00000500000000000000" pitchFamily="2" charset="0"/>
              </a:rPr>
              <a:t>6. Prispolicy, konkurrenskraft &amp; förutsättningar</a:t>
            </a:r>
          </a:p>
          <a:p>
            <a:pPr marL="0" indent="0">
              <a:buNone/>
            </a:pPr>
            <a:r>
              <a:rPr lang="sv-SE" sz="900" b="1" dirty="0">
                <a:latin typeface="Vattenfall Hall" panose="00000500000000000000" pitchFamily="2" charset="0"/>
              </a:rPr>
              <a:t>7. Information VB Energis prisändringsmodell 2024 - 2026 samt horisonten</a:t>
            </a:r>
          </a:p>
          <a:p>
            <a:pPr marL="0" indent="0">
              <a:buNone/>
            </a:pPr>
            <a:r>
              <a:rPr lang="sv-SE" sz="900" b="1" dirty="0">
                <a:latin typeface="Vattenfall Hall" panose="00000500000000000000" pitchFamily="2" charset="0"/>
              </a:rPr>
              <a:t>8. Synpunkter och förslag från kunder</a:t>
            </a:r>
          </a:p>
          <a:p>
            <a:pPr marL="0" indent="0">
              <a:buNone/>
            </a:pPr>
            <a:r>
              <a:rPr lang="sv-SE" sz="900" b="1" dirty="0">
                <a:latin typeface="Vattenfall Hall" panose="00000500000000000000" pitchFamily="2" charset="0"/>
              </a:rPr>
              <a:t>9. Tidpunkt för nästa möte</a:t>
            </a:r>
          </a:p>
          <a:p>
            <a:pPr marL="0" indent="0">
              <a:buNone/>
            </a:pPr>
            <a:r>
              <a:rPr lang="sv-SE" sz="900" b="1" dirty="0">
                <a:latin typeface="Vattenfall Hall" panose="00000500000000000000" pitchFamily="2" charset="0"/>
              </a:rPr>
              <a:t>10. Våra övriga tjänster</a:t>
            </a:r>
          </a:p>
          <a:p>
            <a:pPr marL="0" indent="0">
              <a:buNone/>
            </a:pPr>
            <a:r>
              <a:rPr lang="sv-SE" sz="900" b="1" dirty="0">
                <a:latin typeface="Vattenfall Hall" panose="00000500000000000000" pitchFamily="2" charset="0"/>
              </a:rPr>
              <a:t>11. Övriga frågor</a:t>
            </a:r>
          </a:p>
          <a:p>
            <a:pPr marL="0" indent="0">
              <a:buNone/>
            </a:pPr>
            <a:r>
              <a:rPr lang="sv-SE" sz="900" b="1" dirty="0">
                <a:latin typeface="Vattenfall Hall" panose="00000500000000000000" pitchFamily="2" charset="0"/>
              </a:rPr>
              <a:t>12. Mötets avslutande</a:t>
            </a:r>
          </a:p>
          <a:p>
            <a:pPr marL="0" indent="0">
              <a:buNone/>
            </a:pPr>
            <a:endParaRPr lang="sv-SE" sz="900" b="1" dirty="0">
              <a:latin typeface="Vattenfall Hall" panose="00000500000000000000" pitchFamily="2" charset="0"/>
            </a:endParaRPr>
          </a:p>
        </p:txBody>
      </p:sp>
      <p:sp>
        <p:nvSpPr>
          <p:cNvPr id="4" name="Platshållare för datum 3">
            <a:extLst>
              <a:ext uri="{FF2B5EF4-FFF2-40B4-BE49-F238E27FC236}">
                <a16:creationId xmlns:a16="http://schemas.microsoft.com/office/drawing/2014/main" id="{2F98DADF-2050-4BEF-83FA-54E5B6D0393D}"/>
              </a:ext>
            </a:extLst>
          </p:cNvPr>
          <p:cNvSpPr>
            <a:spLocks noGrp="1"/>
          </p:cNvSpPr>
          <p:nvPr>
            <p:ph type="dt" sz="half" idx="2"/>
          </p:nvPr>
        </p:nvSpPr>
        <p:spPr/>
        <p:txBody>
          <a:bodyPr/>
          <a:lstStyle/>
          <a:p>
            <a:fld id="{3EF70EBF-16BF-4E0F-AE83-FC7A596A9336}" type="datetime1">
              <a:rPr lang="en-GB" noProof="0" smtClean="0"/>
              <a:t>05/06/2023</a:t>
            </a:fld>
            <a:endParaRPr lang="en-GB" noProof="0" dirty="0"/>
          </a:p>
        </p:txBody>
      </p:sp>
      <p:sp>
        <p:nvSpPr>
          <p:cNvPr id="5" name="Platshållare för sidfot 4">
            <a:extLst>
              <a:ext uri="{FF2B5EF4-FFF2-40B4-BE49-F238E27FC236}">
                <a16:creationId xmlns:a16="http://schemas.microsoft.com/office/drawing/2014/main" id="{18D19D2C-42E2-4A29-93B4-BB0C23D674E7}"/>
              </a:ext>
            </a:extLst>
          </p:cNvPr>
          <p:cNvSpPr>
            <a:spLocks noGrp="1"/>
          </p:cNvSpPr>
          <p:nvPr>
            <p:ph type="ftr" sz="quarter" idx="3"/>
          </p:nvPr>
        </p:nvSpPr>
        <p:spPr>
          <a:xfrm>
            <a:off x="188653" y="4896000"/>
            <a:ext cx="2620800" cy="135000"/>
          </a:xfrm>
        </p:spPr>
        <p:txBody>
          <a:bodyPr/>
          <a:lstStyle/>
          <a:p>
            <a:r>
              <a:rPr lang="en-US" noProof="0" dirty="0"/>
              <a:t>C4 – Strictly confidential, C3 – Restricted, C2 – Internal, C1 – Public</a:t>
            </a:r>
            <a:endParaRPr lang="en-GB" noProof="0" dirty="0"/>
          </a:p>
        </p:txBody>
      </p:sp>
      <p:sp>
        <p:nvSpPr>
          <p:cNvPr id="6" name="Platshållare för bildnummer 5">
            <a:extLst>
              <a:ext uri="{FF2B5EF4-FFF2-40B4-BE49-F238E27FC236}">
                <a16:creationId xmlns:a16="http://schemas.microsoft.com/office/drawing/2014/main" id="{2DC17DC9-28BE-4CE5-A44D-B23BF3F90E28}"/>
              </a:ext>
            </a:extLst>
          </p:cNvPr>
          <p:cNvSpPr>
            <a:spLocks noGrp="1"/>
          </p:cNvSpPr>
          <p:nvPr>
            <p:ph type="sldNum" sz="quarter" idx="4"/>
          </p:nvPr>
        </p:nvSpPr>
        <p:spPr/>
        <p:txBody>
          <a:bodyPr/>
          <a:lstStyle/>
          <a:p>
            <a:fld id="{B2B07D95-7C69-46C0-AD2A-2DA1650028AD}" type="slidenum">
              <a:rPr lang="en-GB" noProof="0" smtClean="0"/>
              <a:pPr/>
              <a:t>5</a:t>
            </a:fld>
            <a:endParaRPr lang="en-GB" noProof="0"/>
          </a:p>
        </p:txBody>
      </p:sp>
    </p:spTree>
    <p:extLst>
      <p:ext uri="{BB962C8B-B14F-4D97-AF65-F5344CB8AC3E}">
        <p14:creationId xmlns:p14="http://schemas.microsoft.com/office/powerpoint/2010/main" val="1369033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9" name="Bildobjekt 8" descr="En bild som visar himmel, utomhus, träd, gräs&#10;&#10;Automatiskt genererad beskrivning">
            <a:extLst>
              <a:ext uri="{FF2B5EF4-FFF2-40B4-BE49-F238E27FC236}">
                <a16:creationId xmlns:a16="http://schemas.microsoft.com/office/drawing/2014/main" id="{FA39D35F-BF81-4DB1-8B06-12E4CD72994E}"/>
              </a:ext>
            </a:extLst>
          </p:cNvPr>
          <p:cNvPicPr>
            <a:picLocks noChangeAspect="1"/>
          </p:cNvPicPr>
          <p:nvPr/>
        </p:nvPicPr>
        <p:blipFill rotWithShape="1">
          <a:blip r:embed="rId2">
            <a:extLst>
              <a:ext uri="{28A0092B-C50C-407E-A947-70E740481C1C}">
                <a14:useLocalDpi xmlns:a14="http://schemas.microsoft.com/office/drawing/2010/main" val="0"/>
              </a:ext>
            </a:extLst>
          </a:blip>
          <a:srcRect l="10807" t="1" r="54952" b="1"/>
          <a:stretch/>
        </p:blipFill>
        <p:spPr>
          <a:xfrm>
            <a:off x="180001" y="162000"/>
            <a:ext cx="4392000" cy="4489200"/>
          </a:xfrm>
          <a:prstGeom prst="rect">
            <a:avLst/>
          </a:prstGeom>
          <a:noFill/>
        </p:spPr>
      </p:pic>
      <p:sp>
        <p:nvSpPr>
          <p:cNvPr id="3" name="Platshållare för datum 2">
            <a:extLst>
              <a:ext uri="{FF2B5EF4-FFF2-40B4-BE49-F238E27FC236}">
                <a16:creationId xmlns:a16="http://schemas.microsoft.com/office/drawing/2014/main" id="{2058DCC5-E8F7-4561-975A-ADFA91D0967D}"/>
              </a:ext>
            </a:extLst>
          </p:cNvPr>
          <p:cNvSpPr>
            <a:spLocks noGrp="1"/>
          </p:cNvSpPr>
          <p:nvPr>
            <p:ph type="dt" sz="half" idx="2"/>
          </p:nvPr>
        </p:nvSpPr>
        <p:spPr>
          <a:xfrm>
            <a:off x="179387" y="4748400"/>
            <a:ext cx="932265" cy="135000"/>
          </a:xfrm>
        </p:spPr>
        <p:txBody>
          <a:bodyPr anchor="b">
            <a:normAutofit/>
          </a:bodyPr>
          <a:lstStyle/>
          <a:p>
            <a:pPr>
              <a:spcAft>
                <a:spcPts val="600"/>
              </a:spcAft>
            </a:pPr>
            <a:fld id="{52DCD984-E5C5-4C78-9C23-D5C1E24674F6}" type="datetime1">
              <a:rPr lang="en-GB" smtClean="0"/>
              <a:pPr>
                <a:spcAft>
                  <a:spcPts val="600"/>
                </a:spcAft>
              </a:pPr>
              <a:t>05/06/2023</a:t>
            </a:fld>
            <a:endParaRPr lang="en-GB" dirty="0"/>
          </a:p>
        </p:txBody>
      </p:sp>
      <p:sp>
        <p:nvSpPr>
          <p:cNvPr id="4" name="Platshållare för sidfot 3">
            <a:extLst>
              <a:ext uri="{FF2B5EF4-FFF2-40B4-BE49-F238E27FC236}">
                <a16:creationId xmlns:a16="http://schemas.microsoft.com/office/drawing/2014/main" id="{23A71F18-9DAF-44CD-A412-BAF5A17DE3AF}"/>
              </a:ext>
            </a:extLst>
          </p:cNvPr>
          <p:cNvSpPr>
            <a:spLocks noGrp="1"/>
          </p:cNvSpPr>
          <p:nvPr>
            <p:ph type="ftr" sz="quarter" idx="3"/>
          </p:nvPr>
        </p:nvSpPr>
        <p:spPr>
          <a:xfrm>
            <a:off x="179387" y="4856400"/>
            <a:ext cx="2620800" cy="135000"/>
          </a:xfrm>
        </p:spPr>
        <p:txBody>
          <a:bodyPr anchor="b">
            <a:normAutofit/>
          </a:bodyPr>
          <a:lstStyle/>
          <a:p>
            <a:pPr>
              <a:spcAft>
                <a:spcPts val="600"/>
              </a:spcAft>
            </a:pPr>
            <a:r>
              <a:rPr lang="en-US" dirty="0"/>
              <a:t>C4 – Strictly confidential, C3 – Restricted, C2 – Internal, C1 – Public</a:t>
            </a:r>
            <a:endParaRPr lang="en-GB" dirty="0"/>
          </a:p>
        </p:txBody>
      </p:sp>
      <p:sp>
        <p:nvSpPr>
          <p:cNvPr id="5" name="Platshållare för bildnummer 4">
            <a:extLst>
              <a:ext uri="{FF2B5EF4-FFF2-40B4-BE49-F238E27FC236}">
                <a16:creationId xmlns:a16="http://schemas.microsoft.com/office/drawing/2014/main" id="{2BCBB178-90C8-4EF5-B032-3591180ECE4B}"/>
              </a:ext>
            </a:extLst>
          </p:cNvPr>
          <p:cNvSpPr>
            <a:spLocks noGrp="1"/>
          </p:cNvSpPr>
          <p:nvPr>
            <p:ph type="sldNum" sz="quarter" idx="4"/>
          </p:nvPr>
        </p:nvSpPr>
        <p:spPr>
          <a:xfrm>
            <a:off x="8600400" y="4806000"/>
            <a:ext cx="374400" cy="180000"/>
          </a:xfrm>
        </p:spPr>
        <p:txBody>
          <a:bodyPr anchor="b">
            <a:normAutofit/>
          </a:bodyPr>
          <a:lstStyle/>
          <a:p>
            <a:pPr>
              <a:spcAft>
                <a:spcPts val="600"/>
              </a:spcAft>
            </a:pPr>
            <a:fld id="{B2B07D95-7C69-46C0-AD2A-2DA1650028AD}" type="slidenum">
              <a:rPr lang="en-GB" smtClean="0"/>
              <a:pPr>
                <a:spcAft>
                  <a:spcPts val="600"/>
                </a:spcAft>
              </a:pPr>
              <a:t>6</a:t>
            </a:fld>
            <a:endParaRPr lang="en-GB"/>
          </a:p>
        </p:txBody>
      </p:sp>
      <p:sp>
        <p:nvSpPr>
          <p:cNvPr id="6" name="Rubrik 5">
            <a:extLst>
              <a:ext uri="{FF2B5EF4-FFF2-40B4-BE49-F238E27FC236}">
                <a16:creationId xmlns:a16="http://schemas.microsoft.com/office/drawing/2014/main" id="{3BC8EDEC-DAE9-D538-89EE-2225F4135899}"/>
              </a:ext>
            </a:extLst>
          </p:cNvPr>
          <p:cNvSpPr>
            <a:spLocks noGrp="1"/>
          </p:cNvSpPr>
          <p:nvPr>
            <p:ph type="ctrTitle"/>
          </p:nvPr>
        </p:nvSpPr>
        <p:spPr>
          <a:xfrm>
            <a:off x="4805911" y="1712131"/>
            <a:ext cx="3969199" cy="1620000"/>
          </a:xfrm>
        </p:spPr>
        <p:txBody>
          <a:bodyPr/>
          <a:lstStyle/>
          <a:p>
            <a:r>
              <a:rPr lang="sv-SE" sz="3000" dirty="0">
                <a:solidFill>
                  <a:schemeClr val="tx1">
                    <a:lumMod val="50000"/>
                    <a:lumOff val="50000"/>
                  </a:schemeClr>
                </a:solidFill>
                <a:latin typeface="Vattenfall Hall" panose="00000500000000000000" pitchFamily="2" charset="0"/>
              </a:rPr>
              <a:t>1.</a:t>
            </a:r>
            <a:br>
              <a:rPr lang="sv-SE" sz="3000" dirty="0">
                <a:solidFill>
                  <a:schemeClr val="tx1">
                    <a:lumMod val="50000"/>
                    <a:lumOff val="50000"/>
                  </a:schemeClr>
                </a:solidFill>
                <a:latin typeface="Vattenfall Hall" panose="00000500000000000000" pitchFamily="2" charset="0"/>
              </a:rPr>
            </a:br>
            <a:r>
              <a:rPr lang="sv-SE" sz="3000" dirty="0">
                <a:solidFill>
                  <a:schemeClr val="tx1">
                    <a:lumMod val="50000"/>
                    <a:lumOff val="50000"/>
                  </a:schemeClr>
                </a:solidFill>
                <a:latin typeface="Vattenfall Hall" panose="00000500000000000000" pitchFamily="2" charset="0"/>
              </a:rPr>
              <a:t>Mötets öppnande</a:t>
            </a:r>
            <a:br>
              <a:rPr lang="sv-SE" sz="3000" dirty="0">
                <a:solidFill>
                  <a:schemeClr val="tx1">
                    <a:lumMod val="50000"/>
                    <a:lumOff val="50000"/>
                  </a:schemeClr>
                </a:solidFill>
                <a:latin typeface="Vattenfall Hall" panose="00000500000000000000" pitchFamily="2" charset="0"/>
              </a:rPr>
            </a:br>
            <a:r>
              <a:rPr lang="sv-SE" sz="3000" dirty="0">
                <a:solidFill>
                  <a:schemeClr val="tx1">
                    <a:lumMod val="50000"/>
                    <a:lumOff val="50000"/>
                  </a:schemeClr>
                </a:solidFill>
                <a:latin typeface="Vattenfall Hall" panose="00000500000000000000" pitchFamily="2" charset="0"/>
              </a:rPr>
              <a:t>Deltagare</a:t>
            </a:r>
          </a:p>
        </p:txBody>
      </p:sp>
    </p:spTree>
    <p:extLst>
      <p:ext uri="{BB962C8B-B14F-4D97-AF65-F5344CB8AC3E}">
        <p14:creationId xmlns:p14="http://schemas.microsoft.com/office/powerpoint/2010/main" val="3703710755"/>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541F0BE-B1D3-4503-85D5-8D73F7D0C734}"/>
              </a:ext>
            </a:extLst>
          </p:cNvPr>
          <p:cNvSpPr>
            <a:spLocks noGrp="1"/>
          </p:cNvSpPr>
          <p:nvPr>
            <p:ph type="ctrTitle"/>
          </p:nvPr>
        </p:nvSpPr>
        <p:spPr>
          <a:xfrm>
            <a:off x="5037164" y="1420497"/>
            <a:ext cx="3750436" cy="1620000"/>
          </a:xfrm>
        </p:spPr>
        <p:txBody>
          <a:bodyPr/>
          <a:lstStyle/>
          <a:p>
            <a:br>
              <a:rPr lang="sv-SE" sz="3000" dirty="0">
                <a:solidFill>
                  <a:schemeClr val="tx1">
                    <a:lumMod val="50000"/>
                    <a:lumOff val="50000"/>
                  </a:schemeClr>
                </a:solidFill>
                <a:latin typeface="Vattenfall Hall" panose="00000500000000000000" pitchFamily="2" charset="0"/>
              </a:rPr>
            </a:br>
            <a:r>
              <a:rPr lang="sv-SE" sz="3000" dirty="0">
                <a:solidFill>
                  <a:schemeClr val="tx1">
                    <a:lumMod val="50000"/>
                    <a:lumOff val="50000"/>
                  </a:schemeClr>
                </a:solidFill>
                <a:latin typeface="Vattenfall Hall" panose="00000500000000000000" pitchFamily="2" charset="0"/>
              </a:rPr>
              <a:t>2.</a:t>
            </a:r>
            <a:br>
              <a:rPr lang="sv-SE" sz="3000" dirty="0">
                <a:solidFill>
                  <a:schemeClr val="tx1">
                    <a:lumMod val="50000"/>
                    <a:lumOff val="50000"/>
                  </a:schemeClr>
                </a:solidFill>
                <a:latin typeface="Vattenfall Hall" panose="00000500000000000000" pitchFamily="2" charset="0"/>
              </a:rPr>
            </a:br>
            <a:r>
              <a:rPr lang="sv-SE" sz="3000" dirty="0">
                <a:solidFill>
                  <a:schemeClr val="tx1">
                    <a:lumMod val="50000"/>
                    <a:lumOff val="50000"/>
                  </a:schemeClr>
                </a:solidFill>
                <a:latin typeface="Vattenfall Hall" panose="00000500000000000000" pitchFamily="2" charset="0"/>
              </a:rPr>
              <a:t>Val av ordförande, sekreterare och justerare för mötet</a:t>
            </a:r>
          </a:p>
        </p:txBody>
      </p:sp>
      <p:sp>
        <p:nvSpPr>
          <p:cNvPr id="3" name="Platshållare för datum 2">
            <a:extLst>
              <a:ext uri="{FF2B5EF4-FFF2-40B4-BE49-F238E27FC236}">
                <a16:creationId xmlns:a16="http://schemas.microsoft.com/office/drawing/2014/main" id="{0D43C8B3-29AA-4AF2-A7A2-EA11AFD9E5E1}"/>
              </a:ext>
            </a:extLst>
          </p:cNvPr>
          <p:cNvSpPr>
            <a:spLocks noGrp="1"/>
          </p:cNvSpPr>
          <p:nvPr>
            <p:ph type="dt" sz="half" idx="2"/>
          </p:nvPr>
        </p:nvSpPr>
        <p:spPr/>
        <p:txBody>
          <a:bodyPr/>
          <a:lstStyle/>
          <a:p>
            <a:fld id="{52DCD984-E5C5-4C78-9C23-D5C1E24674F6}" type="datetime1">
              <a:rPr lang="en-GB" smtClean="0"/>
              <a:t>05/06/2023</a:t>
            </a:fld>
            <a:endParaRPr lang="en-GB" dirty="0"/>
          </a:p>
        </p:txBody>
      </p:sp>
      <p:sp>
        <p:nvSpPr>
          <p:cNvPr id="4" name="Platshållare för sidfot 3">
            <a:extLst>
              <a:ext uri="{FF2B5EF4-FFF2-40B4-BE49-F238E27FC236}">
                <a16:creationId xmlns:a16="http://schemas.microsoft.com/office/drawing/2014/main" id="{4DC9B079-A2FA-42A1-9343-18CC8123D32F}"/>
              </a:ext>
            </a:extLst>
          </p:cNvPr>
          <p:cNvSpPr>
            <a:spLocks noGrp="1"/>
          </p:cNvSpPr>
          <p:nvPr>
            <p:ph type="ftr" sz="quarter" idx="3"/>
          </p:nvPr>
        </p:nvSpPr>
        <p:spPr/>
        <p:txBody>
          <a:bodyPr/>
          <a:lstStyle/>
          <a:p>
            <a:r>
              <a:rPr lang="en-US"/>
              <a:t>C4 – Strictly confidential, C3 – Restricted, C2 – Internal, C1 – Public</a:t>
            </a:r>
            <a:endParaRPr lang="en-GB" dirty="0"/>
          </a:p>
        </p:txBody>
      </p:sp>
      <p:sp>
        <p:nvSpPr>
          <p:cNvPr id="5" name="Platshållare för bildnummer 4">
            <a:extLst>
              <a:ext uri="{FF2B5EF4-FFF2-40B4-BE49-F238E27FC236}">
                <a16:creationId xmlns:a16="http://schemas.microsoft.com/office/drawing/2014/main" id="{10F9EB66-7F12-4BAE-95A1-1DC82FEC6AE8}"/>
              </a:ext>
            </a:extLst>
          </p:cNvPr>
          <p:cNvSpPr>
            <a:spLocks noGrp="1"/>
          </p:cNvSpPr>
          <p:nvPr>
            <p:ph type="sldNum" sz="quarter" idx="4"/>
          </p:nvPr>
        </p:nvSpPr>
        <p:spPr/>
        <p:txBody>
          <a:bodyPr/>
          <a:lstStyle/>
          <a:p>
            <a:fld id="{B2B07D95-7C69-46C0-AD2A-2DA1650028AD}" type="slidenum">
              <a:rPr lang="en-GB" smtClean="0"/>
              <a:pPr/>
              <a:t>7</a:t>
            </a:fld>
            <a:endParaRPr lang="en-GB" dirty="0"/>
          </a:p>
        </p:txBody>
      </p:sp>
      <p:pic>
        <p:nvPicPr>
          <p:cNvPr id="7" name="Bildobjekt 6" descr="En bild som visar utomhus, himmel, vatten, landskap&#10;&#10;Automatiskt genererad beskrivning">
            <a:extLst>
              <a:ext uri="{FF2B5EF4-FFF2-40B4-BE49-F238E27FC236}">
                <a16:creationId xmlns:a16="http://schemas.microsoft.com/office/drawing/2014/main" id="{3D514A66-66E3-8CB8-F208-FFE90811FC55}"/>
              </a:ext>
            </a:extLst>
          </p:cNvPr>
          <p:cNvPicPr>
            <a:picLocks noChangeAspect="1"/>
          </p:cNvPicPr>
          <p:nvPr/>
        </p:nvPicPr>
        <p:blipFill rotWithShape="1">
          <a:blip r:embed="rId2">
            <a:extLst>
              <a:ext uri="{28A0092B-C50C-407E-A947-70E740481C1C}">
                <a14:useLocalDpi xmlns:a14="http://schemas.microsoft.com/office/drawing/2010/main" val="0"/>
              </a:ext>
            </a:extLst>
          </a:blip>
          <a:srcRect l="11439" t="2957" r="29972" b="9982"/>
          <a:stretch/>
        </p:blipFill>
        <p:spPr>
          <a:xfrm>
            <a:off x="184101" y="159357"/>
            <a:ext cx="4522129" cy="4477957"/>
          </a:xfrm>
          <a:prstGeom prst="rect">
            <a:avLst/>
          </a:prstGeom>
        </p:spPr>
      </p:pic>
    </p:spTree>
    <p:extLst>
      <p:ext uri="{BB962C8B-B14F-4D97-AF65-F5344CB8AC3E}">
        <p14:creationId xmlns:p14="http://schemas.microsoft.com/office/powerpoint/2010/main" val="4077947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541F0BE-B1D3-4503-85D5-8D73F7D0C734}"/>
              </a:ext>
            </a:extLst>
          </p:cNvPr>
          <p:cNvSpPr>
            <a:spLocks noGrp="1"/>
          </p:cNvSpPr>
          <p:nvPr>
            <p:ph type="ctrTitle"/>
          </p:nvPr>
        </p:nvSpPr>
        <p:spPr>
          <a:xfrm>
            <a:off x="542925" y="1598471"/>
            <a:ext cx="7993856" cy="1620000"/>
          </a:xfrm>
        </p:spPr>
        <p:txBody>
          <a:bodyPr/>
          <a:lstStyle/>
          <a:p>
            <a:r>
              <a:rPr lang="sv-SE" sz="3500" dirty="0">
                <a:solidFill>
                  <a:schemeClr val="tx1">
                    <a:lumMod val="50000"/>
                    <a:lumOff val="50000"/>
                  </a:schemeClr>
                </a:solidFill>
                <a:latin typeface="Vattenfall Hall" panose="00000500000000000000" pitchFamily="2" charset="0"/>
              </a:rPr>
              <a:t>3. </a:t>
            </a:r>
            <a:br>
              <a:rPr lang="sv-SE" sz="3500" dirty="0">
                <a:solidFill>
                  <a:schemeClr val="tx1">
                    <a:lumMod val="50000"/>
                    <a:lumOff val="50000"/>
                  </a:schemeClr>
                </a:solidFill>
                <a:latin typeface="Vattenfall Hall" panose="00000500000000000000" pitchFamily="2" charset="0"/>
              </a:rPr>
            </a:br>
            <a:r>
              <a:rPr lang="sv-SE" sz="3500" dirty="0">
                <a:solidFill>
                  <a:schemeClr val="tx1">
                    <a:lumMod val="50000"/>
                    <a:lumOff val="50000"/>
                  </a:schemeClr>
                </a:solidFill>
                <a:latin typeface="Vattenfall Hall" panose="00000500000000000000" pitchFamily="2" charset="0"/>
              </a:rPr>
              <a:t>Information </a:t>
            </a:r>
            <a:br>
              <a:rPr lang="sv-SE" sz="3500" dirty="0">
                <a:solidFill>
                  <a:schemeClr val="tx1">
                    <a:lumMod val="50000"/>
                    <a:lumOff val="50000"/>
                  </a:schemeClr>
                </a:solidFill>
                <a:latin typeface="Vattenfall Hall" panose="00000500000000000000" pitchFamily="2" charset="0"/>
              </a:rPr>
            </a:br>
            <a:r>
              <a:rPr lang="sv-SE" sz="3500" dirty="0">
                <a:solidFill>
                  <a:schemeClr val="tx1">
                    <a:lumMod val="50000"/>
                    <a:lumOff val="50000"/>
                  </a:schemeClr>
                </a:solidFill>
                <a:latin typeface="Vattenfall Hall" panose="00000500000000000000" pitchFamily="2" charset="0"/>
              </a:rPr>
              <a:t>om Prisdialogen</a:t>
            </a:r>
            <a:br>
              <a:rPr lang="sv-SE" sz="3500" dirty="0">
                <a:latin typeface="Vattenfall Hall" panose="00000500000000000000" pitchFamily="2" charset="0"/>
              </a:rPr>
            </a:br>
            <a:br>
              <a:rPr lang="sv-SE" sz="3500" dirty="0">
                <a:latin typeface="Vattenfall Hall" panose="00000500000000000000" pitchFamily="2" charset="0"/>
              </a:rPr>
            </a:br>
            <a:r>
              <a:rPr lang="sv-SE" sz="3500" dirty="0">
                <a:latin typeface="Vattenfall Hall" panose="00000500000000000000" pitchFamily="2" charset="0"/>
              </a:rPr>
              <a:t> </a:t>
            </a:r>
          </a:p>
        </p:txBody>
      </p:sp>
      <p:sp>
        <p:nvSpPr>
          <p:cNvPr id="3" name="Platshållare för datum 2">
            <a:extLst>
              <a:ext uri="{FF2B5EF4-FFF2-40B4-BE49-F238E27FC236}">
                <a16:creationId xmlns:a16="http://schemas.microsoft.com/office/drawing/2014/main" id="{0D43C8B3-29AA-4AF2-A7A2-EA11AFD9E5E1}"/>
              </a:ext>
            </a:extLst>
          </p:cNvPr>
          <p:cNvSpPr>
            <a:spLocks noGrp="1"/>
          </p:cNvSpPr>
          <p:nvPr>
            <p:ph type="dt" sz="half" idx="2"/>
          </p:nvPr>
        </p:nvSpPr>
        <p:spPr/>
        <p:txBody>
          <a:bodyPr/>
          <a:lstStyle/>
          <a:p>
            <a:fld id="{52DCD984-E5C5-4C78-9C23-D5C1E24674F6}" type="datetime1">
              <a:rPr lang="en-GB" smtClean="0"/>
              <a:t>05/06/2023</a:t>
            </a:fld>
            <a:endParaRPr lang="en-GB" dirty="0"/>
          </a:p>
        </p:txBody>
      </p:sp>
      <p:sp>
        <p:nvSpPr>
          <p:cNvPr id="4" name="Platshållare för sidfot 3">
            <a:extLst>
              <a:ext uri="{FF2B5EF4-FFF2-40B4-BE49-F238E27FC236}">
                <a16:creationId xmlns:a16="http://schemas.microsoft.com/office/drawing/2014/main" id="{4DC9B079-A2FA-42A1-9343-18CC8123D32F}"/>
              </a:ext>
            </a:extLst>
          </p:cNvPr>
          <p:cNvSpPr>
            <a:spLocks noGrp="1"/>
          </p:cNvSpPr>
          <p:nvPr>
            <p:ph type="ftr" sz="quarter" idx="3"/>
          </p:nvPr>
        </p:nvSpPr>
        <p:spPr/>
        <p:txBody>
          <a:bodyPr/>
          <a:lstStyle/>
          <a:p>
            <a:r>
              <a:rPr lang="en-US"/>
              <a:t>C4 – Strictly confidential, C3 – Restricted, C2 – Internal, C1 – Public</a:t>
            </a:r>
            <a:endParaRPr lang="en-GB" dirty="0"/>
          </a:p>
        </p:txBody>
      </p:sp>
      <p:sp>
        <p:nvSpPr>
          <p:cNvPr id="5" name="Platshållare för bildnummer 4">
            <a:extLst>
              <a:ext uri="{FF2B5EF4-FFF2-40B4-BE49-F238E27FC236}">
                <a16:creationId xmlns:a16="http://schemas.microsoft.com/office/drawing/2014/main" id="{10F9EB66-7F12-4BAE-95A1-1DC82FEC6AE8}"/>
              </a:ext>
            </a:extLst>
          </p:cNvPr>
          <p:cNvSpPr>
            <a:spLocks noGrp="1"/>
          </p:cNvSpPr>
          <p:nvPr>
            <p:ph type="sldNum" sz="quarter" idx="4"/>
          </p:nvPr>
        </p:nvSpPr>
        <p:spPr/>
        <p:txBody>
          <a:bodyPr/>
          <a:lstStyle/>
          <a:p>
            <a:fld id="{B2B07D95-7C69-46C0-AD2A-2DA1650028AD}" type="slidenum">
              <a:rPr lang="en-GB" smtClean="0"/>
              <a:pPr/>
              <a:t>8</a:t>
            </a:fld>
            <a:endParaRPr lang="en-GB" dirty="0"/>
          </a:p>
        </p:txBody>
      </p:sp>
    </p:spTree>
    <p:extLst>
      <p:ext uri="{BB962C8B-B14F-4D97-AF65-F5344CB8AC3E}">
        <p14:creationId xmlns:p14="http://schemas.microsoft.com/office/powerpoint/2010/main" val="2214165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C4F975A-F11D-417E-B4BC-4B94D4BC13B7}"/>
              </a:ext>
            </a:extLst>
          </p:cNvPr>
          <p:cNvSpPr>
            <a:spLocks noGrp="1"/>
          </p:cNvSpPr>
          <p:nvPr>
            <p:ph type="title"/>
          </p:nvPr>
        </p:nvSpPr>
        <p:spPr>
          <a:xfrm>
            <a:off x="792000" y="396000"/>
            <a:ext cx="7560000" cy="900000"/>
          </a:xfrm>
        </p:spPr>
        <p:txBody>
          <a:bodyPr anchor="t">
            <a:normAutofit/>
          </a:bodyPr>
          <a:lstStyle/>
          <a:p>
            <a:r>
              <a:rPr lang="en-US" dirty="0">
                <a:latin typeface="Vattenfall Hall" panose="00000500000000000000" pitchFamily="2" charset="0"/>
              </a:rPr>
              <a:t>			</a:t>
            </a:r>
            <a:r>
              <a:rPr lang="en-US" dirty="0" err="1">
                <a:latin typeface="Vattenfall Hall" panose="00000500000000000000" pitchFamily="2" charset="0"/>
              </a:rPr>
              <a:t>Prisdialogen</a:t>
            </a:r>
            <a:endParaRPr lang="en-US" dirty="0">
              <a:latin typeface="Vattenfall Hall" panose="00000500000000000000" pitchFamily="2" charset="0"/>
            </a:endParaRPr>
          </a:p>
        </p:txBody>
      </p:sp>
      <p:pic>
        <p:nvPicPr>
          <p:cNvPr id="7" name="Bildobjekt 6" descr="En bild som visar text&#10;&#10;Automatiskt genererad beskrivning">
            <a:extLst>
              <a:ext uri="{FF2B5EF4-FFF2-40B4-BE49-F238E27FC236}">
                <a16:creationId xmlns:a16="http://schemas.microsoft.com/office/drawing/2014/main" id="{ADD77507-1083-4471-9E2F-74A51A99C9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000" y="945931"/>
            <a:ext cx="7666200" cy="3698069"/>
          </a:xfrm>
          <a:prstGeom prst="rect">
            <a:avLst/>
          </a:prstGeom>
          <a:noFill/>
        </p:spPr>
      </p:pic>
      <p:sp>
        <p:nvSpPr>
          <p:cNvPr id="3" name="Platshållare för datum 2">
            <a:extLst>
              <a:ext uri="{FF2B5EF4-FFF2-40B4-BE49-F238E27FC236}">
                <a16:creationId xmlns:a16="http://schemas.microsoft.com/office/drawing/2014/main" id="{0872904A-D9E1-4B30-98C6-B04EA9663386}"/>
              </a:ext>
            </a:extLst>
          </p:cNvPr>
          <p:cNvSpPr>
            <a:spLocks noGrp="1"/>
          </p:cNvSpPr>
          <p:nvPr>
            <p:ph type="dt" sz="half" idx="2"/>
          </p:nvPr>
        </p:nvSpPr>
        <p:spPr>
          <a:xfrm>
            <a:off x="179387" y="4748400"/>
            <a:ext cx="932265" cy="135000"/>
          </a:xfrm>
        </p:spPr>
        <p:txBody>
          <a:bodyPr anchor="b">
            <a:normAutofit/>
          </a:bodyPr>
          <a:lstStyle/>
          <a:p>
            <a:pPr>
              <a:spcAft>
                <a:spcPts val="600"/>
              </a:spcAft>
            </a:pPr>
            <a:fld id="{52DCD984-E5C5-4C78-9C23-D5C1E24674F6}" type="datetime1">
              <a:rPr lang="en-GB" smtClean="0"/>
              <a:pPr>
                <a:spcAft>
                  <a:spcPts val="600"/>
                </a:spcAft>
              </a:pPr>
              <a:t>05/06/2023</a:t>
            </a:fld>
            <a:endParaRPr lang="en-GB"/>
          </a:p>
        </p:txBody>
      </p:sp>
      <p:sp>
        <p:nvSpPr>
          <p:cNvPr id="4" name="Platshållare för sidfot 3">
            <a:extLst>
              <a:ext uri="{FF2B5EF4-FFF2-40B4-BE49-F238E27FC236}">
                <a16:creationId xmlns:a16="http://schemas.microsoft.com/office/drawing/2014/main" id="{D59875F6-9034-4C06-A875-1B1D7D228897}"/>
              </a:ext>
            </a:extLst>
          </p:cNvPr>
          <p:cNvSpPr>
            <a:spLocks noGrp="1"/>
          </p:cNvSpPr>
          <p:nvPr>
            <p:ph type="ftr" sz="quarter" idx="3"/>
          </p:nvPr>
        </p:nvSpPr>
        <p:spPr>
          <a:xfrm>
            <a:off x="179387" y="4856400"/>
            <a:ext cx="2620800" cy="135000"/>
          </a:xfrm>
        </p:spPr>
        <p:txBody>
          <a:bodyPr anchor="b">
            <a:normAutofit/>
          </a:bodyPr>
          <a:lstStyle/>
          <a:p>
            <a:pPr>
              <a:spcAft>
                <a:spcPts val="600"/>
              </a:spcAft>
            </a:pPr>
            <a:r>
              <a:rPr lang="en-US"/>
              <a:t>C4 – Strictly confidential, C3 – Restricted, C2 – Internal, C1 – Public</a:t>
            </a:r>
            <a:endParaRPr lang="en-GB"/>
          </a:p>
        </p:txBody>
      </p:sp>
      <p:sp>
        <p:nvSpPr>
          <p:cNvPr id="5" name="Platshållare för bildnummer 4">
            <a:extLst>
              <a:ext uri="{FF2B5EF4-FFF2-40B4-BE49-F238E27FC236}">
                <a16:creationId xmlns:a16="http://schemas.microsoft.com/office/drawing/2014/main" id="{A4FB6719-1201-4C9E-A50D-C5FFB3E39CF8}"/>
              </a:ext>
            </a:extLst>
          </p:cNvPr>
          <p:cNvSpPr>
            <a:spLocks noGrp="1"/>
          </p:cNvSpPr>
          <p:nvPr>
            <p:ph type="sldNum" sz="quarter" idx="4"/>
          </p:nvPr>
        </p:nvSpPr>
        <p:spPr>
          <a:xfrm>
            <a:off x="8600400" y="4806000"/>
            <a:ext cx="374400" cy="180000"/>
          </a:xfrm>
        </p:spPr>
        <p:txBody>
          <a:bodyPr anchor="b">
            <a:normAutofit/>
          </a:bodyPr>
          <a:lstStyle/>
          <a:p>
            <a:pPr>
              <a:spcAft>
                <a:spcPts val="600"/>
              </a:spcAft>
            </a:pPr>
            <a:fld id="{B2B07D95-7C69-46C0-AD2A-2DA1650028AD}" type="slidenum">
              <a:rPr lang="en-GB" smtClean="0"/>
              <a:pPr>
                <a:spcAft>
                  <a:spcPts val="600"/>
                </a:spcAft>
              </a:pPr>
              <a:t>9</a:t>
            </a:fld>
            <a:endParaRPr lang="en-GB"/>
          </a:p>
        </p:txBody>
      </p:sp>
    </p:spTree>
    <p:extLst>
      <p:ext uri="{BB962C8B-B14F-4D97-AF65-F5344CB8AC3E}">
        <p14:creationId xmlns:p14="http://schemas.microsoft.com/office/powerpoint/2010/main" val="8016971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YGv3QSDpEMWjMn7ZR0MWZ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WDxNiia4RaG7kuHV65Vcv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TXNxvUOqfowXNQ.lDCbUc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1XNJ9QifTgS.aZ_MrMwvq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all_ VB Energi PowerPoint">
  <a:themeElements>
    <a:clrScheme name="Vattenfall 2018">
      <a:dk1>
        <a:sysClr val="windowText" lastClr="000000"/>
      </a:dk1>
      <a:lt1>
        <a:sysClr val="window" lastClr="FFFFFF"/>
      </a:lt1>
      <a:dk2>
        <a:srgbClr val="4E4B48"/>
      </a:dk2>
      <a:lt2>
        <a:srgbClr val="E7E6E6"/>
      </a:lt2>
      <a:accent1>
        <a:srgbClr val="2071B5"/>
      </a:accent1>
      <a:accent2>
        <a:srgbClr val="FFDA00"/>
      </a:accent2>
      <a:accent3>
        <a:srgbClr val="005C63"/>
      </a:accent3>
      <a:accent4>
        <a:srgbClr val="3DC07C"/>
      </a:accent4>
      <a:accent5>
        <a:srgbClr val="1E324F"/>
      </a:accent5>
      <a:accent6>
        <a:srgbClr val="D1266B"/>
      </a:accent6>
      <a:hlink>
        <a:srgbClr val="2071B5"/>
      </a:hlink>
      <a:folHlink>
        <a:srgbClr val="D1266B"/>
      </a:folHlink>
    </a:clrScheme>
    <a:fontScheme name="Vattenfal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marL="0" marR="0" indent="0" algn="ctr" defTabSz="685800" rtl="0" eaLnBrk="1" fontAlgn="auto" latinLnBrk="0" hangingPunct="1">
          <a:lnSpc>
            <a:spcPct val="100000"/>
          </a:lnSpc>
          <a:spcBef>
            <a:spcPts val="0"/>
          </a:spcBef>
          <a:spcAft>
            <a:spcPts val="0"/>
          </a:spcAft>
          <a:buClrTx/>
          <a:buSzTx/>
          <a:buFontTx/>
          <a:buNone/>
          <a:tabLst/>
          <a:defRPr kumimoji="0" sz="1350" b="0" i="0" u="none" strike="noStrike" kern="1200" cap="none" spc="0" normalizeH="0" baseline="0" noProof="0" dirty="0">
            <a:ln>
              <a:noFill/>
            </a:ln>
            <a:solidFill>
              <a:srgbClr val="FFFFFF"/>
            </a:solidFill>
            <a:effectLst/>
            <a:uLnTx/>
            <a:uFillTx/>
            <a:latin typeface="Arial" panose="020B0604020202020204"/>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400" dirty="0" err="1" smtClean="0"/>
        </a:defPPr>
      </a:lstStyle>
    </a:txDef>
  </a:objectDefaults>
  <a:extraClrSchemeLst/>
  <a:extLst>
    <a:ext uri="{05A4C25C-085E-4340-85A3-A5531E510DB2}">
      <thm15:themeFamily xmlns:thm15="http://schemas.microsoft.com/office/thememl/2012/main" name="VB Energi AB.potx" id="{38ED3A98-1156-49CF-97C2-F42E3643C55F}" vid="{B8EA04DE-A7D1-41DA-97E4-AED6AA82591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2353</TotalTime>
  <Words>1649</Words>
  <Application>Microsoft Office PowerPoint</Application>
  <PresentationFormat>Bildspel på skärmen (16:9)</PresentationFormat>
  <Paragraphs>361</Paragraphs>
  <Slides>30</Slides>
  <Notes>8</Notes>
  <HiddenSlides>0</HiddenSlides>
  <MMClips>0</MMClips>
  <ScaleCrop>false</ScaleCrop>
  <HeadingPairs>
    <vt:vector size="8" baseType="variant">
      <vt:variant>
        <vt:lpstr>Använt teckensnitt</vt:lpstr>
      </vt:variant>
      <vt:variant>
        <vt:i4>3</vt:i4>
      </vt:variant>
      <vt:variant>
        <vt:lpstr>Tema</vt:lpstr>
      </vt:variant>
      <vt:variant>
        <vt:i4>1</vt:i4>
      </vt:variant>
      <vt:variant>
        <vt:lpstr>Serverprogram för OLE-inbäddning</vt:lpstr>
      </vt:variant>
      <vt:variant>
        <vt:i4>1</vt:i4>
      </vt:variant>
      <vt:variant>
        <vt:lpstr>Bildrubriker</vt:lpstr>
      </vt:variant>
      <vt:variant>
        <vt:i4>30</vt:i4>
      </vt:variant>
    </vt:vector>
  </HeadingPairs>
  <TitlesOfParts>
    <vt:vector size="35" baseType="lpstr">
      <vt:lpstr>Arial</vt:lpstr>
      <vt:lpstr>Calibri</vt:lpstr>
      <vt:lpstr>Vattenfall Hall</vt:lpstr>
      <vt:lpstr>Mall_ VB Energi PowerPoint</vt:lpstr>
      <vt:lpstr>think-cell Slide</vt:lpstr>
      <vt:lpstr>Prisdialogen Samrådsmöte Ludvika, Fagersta, Grängesberg, Norberg  </vt:lpstr>
      <vt:lpstr>Innan vi börjar- Säkerheten först!</vt:lpstr>
      <vt:lpstr>Välkomna till Prisdialogen</vt:lpstr>
      <vt:lpstr>PowerPoint-presentation</vt:lpstr>
      <vt:lpstr>Agenda</vt:lpstr>
      <vt:lpstr>1. Mötets öppnande Deltagare</vt:lpstr>
      <vt:lpstr> 2. Val av ordförande, sekreterare och justerare för mötet</vt:lpstr>
      <vt:lpstr>3.  Information  om Prisdialogen   </vt:lpstr>
      <vt:lpstr>   Prisdialogen</vt:lpstr>
      <vt:lpstr> 4. Aktuellt hos  VB Energi Produktion och miljö </vt:lpstr>
      <vt:lpstr>PowerPoint-presentation</vt:lpstr>
      <vt:lpstr>Vår fjärrvärme</vt:lpstr>
      <vt:lpstr>Ludvika</vt:lpstr>
      <vt:lpstr>Grängesberg</vt:lpstr>
      <vt:lpstr>Fagersta</vt:lpstr>
      <vt:lpstr>Norberg</vt:lpstr>
      <vt:lpstr>5. Omvärldsbevakning och marknadsläget </vt:lpstr>
      <vt:lpstr>6. Prispolicy, konkurrenskraft  &amp; förutsättningar </vt:lpstr>
      <vt:lpstr>Prispolicy – avvägning mellan två kriterier</vt:lpstr>
      <vt:lpstr>Hur räknar vi på konkurrenskraft? </vt:lpstr>
      <vt:lpstr>Konkurrenskraft med ”Fjärrkontrollen”</vt:lpstr>
      <vt:lpstr>Konkurrenskraft Villakund 20MWh </vt:lpstr>
      <vt:lpstr>Konkurrenskraft Nils Holgerssons Hus 193 MWh</vt:lpstr>
      <vt:lpstr>7. Prisändringsmodell</vt:lpstr>
      <vt:lpstr>Långsiktig prisutveckling VB Energi</vt:lpstr>
      <vt:lpstr>8.  Synpunkter &amp; förslag  från kunderna   </vt:lpstr>
      <vt:lpstr>9. Tidpunkt för nästa samrådsmöte</vt:lpstr>
      <vt:lpstr>10. Våra övriga tjänster</vt:lpstr>
      <vt:lpstr>11. Övriga frågor</vt:lpstr>
      <vt:lpstr>12.  Mötets avslutande  Tack!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Välkomna till  Samrådsmöte för Prisdialogen</dc:title>
  <dc:creator>Rillo, Aiki</dc:creator>
  <cp:lastModifiedBy>Rillo, Aiki</cp:lastModifiedBy>
  <cp:revision>165</cp:revision>
  <dcterms:created xsi:type="dcterms:W3CDTF">2020-09-17T06:49:57Z</dcterms:created>
  <dcterms:modified xsi:type="dcterms:W3CDTF">2023-06-05T06:53:40Z</dcterms:modified>
</cp:coreProperties>
</file>